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1"/>
    <p:sldMasterId id="2147483652" r:id="rId2"/>
  </p:sldMasterIdLst>
  <p:notesMasterIdLst>
    <p:notesMasterId r:id="rId38"/>
  </p:notesMasterIdLst>
  <p:sldIdLst>
    <p:sldId id="726" r:id="rId3"/>
    <p:sldId id="720" r:id="rId4"/>
    <p:sldId id="670" r:id="rId5"/>
    <p:sldId id="789" r:id="rId6"/>
    <p:sldId id="791" r:id="rId7"/>
    <p:sldId id="773" r:id="rId8"/>
    <p:sldId id="776" r:id="rId9"/>
    <p:sldId id="775" r:id="rId10"/>
    <p:sldId id="777" r:id="rId11"/>
    <p:sldId id="778" r:id="rId12"/>
    <p:sldId id="780" r:id="rId13"/>
    <p:sldId id="781" r:id="rId14"/>
    <p:sldId id="783" r:id="rId15"/>
    <p:sldId id="788" r:id="rId16"/>
    <p:sldId id="771" r:id="rId17"/>
    <p:sldId id="673" r:id="rId18"/>
    <p:sldId id="676" r:id="rId19"/>
    <p:sldId id="787" r:id="rId20"/>
    <p:sldId id="772" r:id="rId21"/>
    <p:sldId id="790" r:id="rId22"/>
    <p:sldId id="785" r:id="rId23"/>
    <p:sldId id="786" r:id="rId24"/>
    <p:sldId id="784" r:id="rId25"/>
    <p:sldId id="792" r:id="rId26"/>
    <p:sldId id="758" r:id="rId27"/>
    <p:sldId id="767" r:id="rId28"/>
    <p:sldId id="768" r:id="rId29"/>
    <p:sldId id="769" r:id="rId30"/>
    <p:sldId id="710" r:id="rId31"/>
    <p:sldId id="711" r:id="rId32"/>
    <p:sldId id="716" r:id="rId33"/>
    <p:sldId id="713" r:id="rId34"/>
    <p:sldId id="714" r:id="rId35"/>
    <p:sldId id="715" r:id="rId36"/>
    <p:sldId id="722" r:id="rId3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88">
          <p15:clr>
            <a:srgbClr val="A4A3A4"/>
          </p15:clr>
        </p15:guide>
        <p15:guide id="2" pos="478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eng Du" initials="PD" lastIdx="3" clrIdx="0">
    <p:extLst>
      <p:ext uri="{19B8F6BF-5375-455C-9EA6-DF929625EA0E}">
        <p15:presenceInfo xmlns:p15="http://schemas.microsoft.com/office/powerpoint/2012/main" userId="S::pdu@futurewei.com::608a644d-8720-43c7-bce5-36bcb114bcf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E18344"/>
    <a:srgbClr val="4CAD5B"/>
    <a:srgbClr val="4B2E83"/>
    <a:srgbClr val="4D72BF"/>
    <a:srgbClr val="1D50FF"/>
    <a:srgbClr val="E8D3A2"/>
    <a:srgbClr val="E8E3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691" autoAdjust="0"/>
    <p:restoredTop sz="96868"/>
  </p:normalViewPr>
  <p:slideViewPr>
    <p:cSldViewPr snapToGrid="0" snapToObjects="1" showGuides="1">
      <p:cViewPr varScale="1">
        <p:scale>
          <a:sx n="152" d="100"/>
          <a:sy n="152" d="100"/>
        </p:scale>
        <p:origin x="688" y="176"/>
      </p:cViewPr>
      <p:guideLst>
        <p:guide orient="horz" pos="2488"/>
        <p:guide pos="47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commentAuthors" Target="commentAuthor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tableStyles" Target="tableStyle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23B509-834C-9E4A-9A0F-AE989E5F16D1}" type="datetimeFigureOut">
              <a:rPr lang="en-US" smtClean="0"/>
              <a:t>12/2/20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66F771-1A75-9948-93E4-25C9702F96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1996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15" y="5945854"/>
            <a:ext cx="1371600" cy="9235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77334" y="6354234"/>
            <a:ext cx="2540000" cy="266700"/>
          </a:xfrm>
          <a:prstGeom prst="rect">
            <a:avLst/>
          </a:prstGeom>
        </p:spPr>
      </p:pic>
      <p:pic>
        <p:nvPicPr>
          <p:cNvPr id="2" name="Picture 1" descr="Bar_RtAngle_7502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7" y="4006085"/>
            <a:ext cx="2284303" cy="11277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71757" y="1179824"/>
            <a:ext cx="6972300" cy="2641756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TITLE HERE</a:t>
            </a:r>
            <a:br>
              <a:rPr lang="en-US" dirty="0"/>
            </a:br>
            <a:r>
              <a:rPr lang="en-US" dirty="0"/>
              <a:t>ENCODE NORMAL</a:t>
            </a:r>
            <a:br>
              <a:rPr lang="en-US" dirty="0"/>
            </a:br>
            <a:r>
              <a:rPr lang="en-US" dirty="0"/>
              <a:t>BLACK, 50 PT. </a:t>
            </a:r>
          </a:p>
        </p:txBody>
      </p:sp>
    </p:spTree>
    <p:extLst>
      <p:ext uri="{BB962C8B-B14F-4D97-AF65-F5344CB8AC3E}">
        <p14:creationId xmlns:p14="http://schemas.microsoft.com/office/powerpoint/2010/main" val="23734912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2320239"/>
            <a:ext cx="8197114" cy="3810086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FFFFFF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FFFFFF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FFFFFF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FFFFFF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730667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FFFFFF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(UNI SANS REGULAR	, 24 PT.)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48401" y="6354234"/>
            <a:ext cx="2540000" cy="266700"/>
          </a:xfrm>
          <a:prstGeom prst="rect">
            <a:avLst/>
          </a:prstGeom>
        </p:spPr>
      </p:pic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7" y="365069"/>
            <a:ext cx="8184662" cy="998440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27692405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15" y="5945854"/>
            <a:ext cx="1371600" cy="923544"/>
          </a:xfrm>
          <a:prstGeom prst="rect">
            <a:avLst/>
          </a:prstGeom>
        </p:spPr>
      </p:pic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736725"/>
            <a:ext cx="8076956" cy="4015497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FFFFFF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FFFFFF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FFFFFF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FFFFFF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Bulleted content here (Open Sans Light, 24 pt.)</a:t>
            </a:r>
          </a:p>
          <a:p>
            <a:pPr lvl="1"/>
            <a:r>
              <a:rPr lang="en-US" dirty="0"/>
              <a:t>Second level (Open Sans Light, 20)</a:t>
            </a:r>
          </a:p>
          <a:p>
            <a:pPr lvl="2"/>
            <a:r>
              <a:rPr lang="en-US" dirty="0"/>
              <a:t>Third level (Open Sans Light, 18)</a:t>
            </a:r>
          </a:p>
          <a:p>
            <a:pPr lvl="3"/>
            <a:r>
              <a:rPr lang="en-US" dirty="0"/>
              <a:t>Fourth level (Open Sans Light, 16)</a:t>
            </a:r>
          </a:p>
          <a:p>
            <a:pPr lvl="4"/>
            <a:r>
              <a:rPr lang="en-US" dirty="0"/>
              <a:t>Fifth level (Open Sans Light, 14)</a:t>
            </a:r>
          </a:p>
        </p:txBody>
      </p:sp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064505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2363379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48401" y="6354234"/>
            <a:ext cx="2540000" cy="266700"/>
          </a:xfrm>
          <a:prstGeom prst="rect">
            <a:avLst/>
          </a:prstGeom>
        </p:spPr>
      </p:pic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766763" y="1736725"/>
            <a:ext cx="8021637" cy="443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1" baseline="0">
                <a:solidFill>
                  <a:srgbClr val="FFFFFF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/>
              <a:t>Graphics can go here – </a:t>
            </a:r>
            <a:br>
              <a:rPr lang="en-US" dirty="0"/>
            </a:br>
            <a:r>
              <a:rPr lang="en-US" dirty="0"/>
              <a:t>replace this box with your image or chart</a:t>
            </a:r>
          </a:p>
        </p:txBody>
      </p:sp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16644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828560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139" y="5949410"/>
            <a:ext cx="1371600" cy="923544"/>
          </a:xfrm>
          <a:prstGeom prst="rect">
            <a:avLst/>
          </a:prstGeom>
        </p:spPr>
      </p:pic>
      <p:pic>
        <p:nvPicPr>
          <p:cNvPr id="9" name="Picture 8" descr="Wordmark_center_Purple_HEX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39" y="6487457"/>
            <a:ext cx="2425295" cy="163374"/>
          </a:xfrm>
          <a:prstGeom prst="rect">
            <a:avLst/>
          </a:prstGeom>
        </p:spPr>
      </p:pic>
      <p:pic>
        <p:nvPicPr>
          <p:cNvPr id="6" name="Picture 5" descr="Bar_RtAngle_7502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7" y="4006085"/>
            <a:ext cx="2284303" cy="11277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71757" y="1167124"/>
            <a:ext cx="6972300" cy="2641756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rgbClr val="4B2E83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TITLE HERE</a:t>
            </a:r>
            <a:br>
              <a:rPr lang="en-US" dirty="0"/>
            </a:br>
            <a:r>
              <a:rPr lang="en-US" dirty="0"/>
              <a:t>ENCODE NORMAL</a:t>
            </a:r>
            <a:br>
              <a:rPr lang="en-US" dirty="0"/>
            </a:br>
            <a:r>
              <a:rPr lang="en-US" dirty="0"/>
              <a:t>BLACK, 50 PT. </a:t>
            </a:r>
          </a:p>
        </p:txBody>
      </p:sp>
    </p:spTree>
    <p:extLst>
      <p:ext uri="{BB962C8B-B14F-4D97-AF65-F5344CB8AC3E}">
        <p14:creationId xmlns:p14="http://schemas.microsoft.com/office/powerpoint/2010/main" val="33971910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2320239"/>
            <a:ext cx="8197114" cy="3810086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730667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4B2E83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(UNI SANS LIGHT, 24 PT.)</a:t>
            </a:r>
          </a:p>
        </p:txBody>
      </p:sp>
      <p:pic>
        <p:nvPicPr>
          <p:cNvPr id="9" name="Picture 8" descr="Wordmark_center_Purple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155" y="6487457"/>
            <a:ext cx="2425295" cy="163374"/>
          </a:xfrm>
          <a:prstGeom prst="rect">
            <a:avLst/>
          </a:prstGeom>
        </p:spPr>
      </p:pic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84663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rgbClr val="4B2E83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072872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736725"/>
            <a:ext cx="8196210" cy="4015497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pic>
        <p:nvPicPr>
          <p:cNvPr id="9" name="Picture 8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139" y="5949410"/>
            <a:ext cx="1371600" cy="923544"/>
          </a:xfrm>
          <a:prstGeom prst="rect">
            <a:avLst/>
          </a:prstGeom>
        </p:spPr>
      </p:pic>
      <p:pic>
        <p:nvPicPr>
          <p:cNvPr id="7" name="Picture 6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83759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14502204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766763" y="1736725"/>
            <a:ext cx="8021637" cy="443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1" baseline="0">
                <a:solidFill>
                  <a:srgbClr val="999999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/>
              <a:t>Graphics can go here – </a:t>
            </a:r>
            <a:br>
              <a:rPr lang="en-US" dirty="0"/>
            </a:br>
            <a:r>
              <a:rPr lang="en-US" dirty="0"/>
              <a:t>replace this box with your image or chart</a:t>
            </a:r>
          </a:p>
        </p:txBody>
      </p:sp>
      <p:pic>
        <p:nvPicPr>
          <p:cNvPr id="7" name="Picture 6" descr="Wordmark_center_Purple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105" y="6487457"/>
            <a:ext cx="2425295" cy="163374"/>
          </a:xfrm>
          <a:prstGeom prst="rect">
            <a:avLst/>
          </a:prstGeom>
        </p:spPr>
      </p:pic>
      <p:pic>
        <p:nvPicPr>
          <p:cNvPr id="6" name="Picture 5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16644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24895524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37030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9868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63" r:id="rId2"/>
    <p:sldLayoutId id="2147483664" r:id="rId3"/>
    <p:sldLayoutId id="2147483665" r:id="rId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92.png"/><Relationship Id="rId4" Type="http://schemas.openxmlformats.org/officeDocument/2006/relationships/hyperlink" Target="https://brilliant.org/wiki/master-theorem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BCB9A66-92CF-B64C-A545-E87FA03787F5}"/>
              </a:ext>
            </a:extLst>
          </p:cNvPr>
          <p:cNvSpPr txBox="1"/>
          <p:nvPr/>
        </p:nvSpPr>
        <p:spPr>
          <a:xfrm>
            <a:off x="3331779" y="3846786"/>
            <a:ext cx="3217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 replace with my own drawing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73352A-7005-E749-945D-D556A3879C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784" y="277812"/>
            <a:ext cx="8049579" cy="5364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74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31E37FE-0EA3-F949-B1FB-6B5F4A2E07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Quicksort</a:t>
            </a:r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6CD8C241-3796-6E45-993E-13DF8E2263DE}"/>
              </a:ext>
            </a:extLst>
          </p:cNvPr>
          <p:cNvSpPr/>
          <p:nvPr/>
        </p:nvSpPr>
        <p:spPr>
          <a:xfrm>
            <a:off x="352338" y="2537670"/>
            <a:ext cx="838899" cy="838899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>
                <a:solidFill>
                  <a:srgbClr val="00B050"/>
                </a:solidFill>
              </a:rPr>
              <a:t>3</a:t>
            </a:r>
            <a:endParaRPr lang="en-US" sz="4000" dirty="0">
              <a:solidFill>
                <a:srgbClr val="00B050"/>
              </a:solidFill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E896834-307A-8645-8DBD-8281E2FD1C14}"/>
              </a:ext>
            </a:extLst>
          </p:cNvPr>
          <p:cNvSpPr/>
          <p:nvPr/>
        </p:nvSpPr>
        <p:spPr>
          <a:xfrm>
            <a:off x="1617134" y="2537670"/>
            <a:ext cx="838899" cy="838899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>
                <a:solidFill>
                  <a:srgbClr val="00B050"/>
                </a:solidFill>
              </a:rPr>
              <a:t>2</a:t>
            </a:r>
            <a:endParaRPr lang="en-US" sz="4000" dirty="0">
              <a:solidFill>
                <a:srgbClr val="00B050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E6F756F-568F-B248-BA15-AC43842B6291}"/>
              </a:ext>
            </a:extLst>
          </p:cNvPr>
          <p:cNvSpPr/>
          <p:nvPr/>
        </p:nvSpPr>
        <p:spPr>
          <a:xfrm>
            <a:off x="2881930" y="2537670"/>
            <a:ext cx="838899" cy="838899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>
                <a:solidFill>
                  <a:srgbClr val="00B050"/>
                </a:solidFill>
              </a:rPr>
              <a:t>1</a:t>
            </a:r>
            <a:endParaRPr lang="en-US" sz="4000" dirty="0">
              <a:solidFill>
                <a:srgbClr val="00B050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569A6DC-9D6E-9C4E-86DF-D6FADF406543}"/>
              </a:ext>
            </a:extLst>
          </p:cNvPr>
          <p:cNvSpPr/>
          <p:nvPr/>
        </p:nvSpPr>
        <p:spPr>
          <a:xfrm>
            <a:off x="4146726" y="2537670"/>
            <a:ext cx="838899" cy="838899"/>
          </a:xfrm>
          <a:prstGeom prst="ellipse">
            <a:avLst/>
          </a:prstGeom>
          <a:noFill/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>
                <a:solidFill>
                  <a:schemeClr val="accent3">
                    <a:lumMod val="75000"/>
                  </a:schemeClr>
                </a:solidFill>
              </a:rPr>
              <a:t>5</a:t>
            </a:r>
            <a:endParaRPr lang="en-US" sz="4000" dirty="0">
              <a:solidFill>
                <a:schemeClr val="accent3">
                  <a:lumMod val="75000"/>
                </a:schemeClr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16742E6-18EB-9C49-8B47-59CE4D5E5C37}"/>
              </a:ext>
            </a:extLst>
          </p:cNvPr>
          <p:cNvGrpSpPr/>
          <p:nvPr/>
        </p:nvGrpSpPr>
        <p:grpSpPr>
          <a:xfrm>
            <a:off x="5411522" y="2537669"/>
            <a:ext cx="3368492" cy="838900"/>
            <a:chOff x="5411522" y="2537669"/>
            <a:chExt cx="3368492" cy="838900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3BA75977-C3B5-104E-BE54-4374C0B8C7E5}"/>
                </a:ext>
              </a:extLst>
            </p:cNvPr>
            <p:cNvSpPr/>
            <p:nvPr/>
          </p:nvSpPr>
          <p:spPr>
            <a:xfrm>
              <a:off x="5411522" y="2537670"/>
              <a:ext cx="838899" cy="838899"/>
            </a:xfrm>
            <a:prstGeom prst="ellipse">
              <a:avLst/>
            </a:prstGeom>
            <a:no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000" dirty="0">
                  <a:solidFill>
                    <a:schemeClr val="accent3">
                      <a:lumMod val="50000"/>
                    </a:schemeClr>
                  </a:solidFill>
                </a:rPr>
                <a:t>9</a:t>
              </a:r>
              <a:endParaRPr lang="en-US" sz="4000" dirty="0">
                <a:solidFill>
                  <a:schemeClr val="accent3">
                    <a:lumMod val="50000"/>
                  </a:schemeClr>
                </a:solidFill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2BAF5EDE-A3DB-AB40-968A-326C0A4037B2}"/>
                </a:ext>
              </a:extLst>
            </p:cNvPr>
            <p:cNvSpPr/>
            <p:nvPr/>
          </p:nvSpPr>
          <p:spPr>
            <a:xfrm>
              <a:off x="6676318" y="2537670"/>
              <a:ext cx="838899" cy="838899"/>
            </a:xfrm>
            <a:prstGeom prst="ellipse">
              <a:avLst/>
            </a:prstGeom>
            <a:no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000" dirty="0">
                  <a:solidFill>
                    <a:schemeClr val="accent3">
                      <a:lumMod val="50000"/>
                    </a:schemeClr>
                  </a:solidFill>
                </a:rPr>
                <a:t>7</a:t>
              </a:r>
              <a:endParaRPr lang="en-US" sz="4000" dirty="0">
                <a:solidFill>
                  <a:schemeClr val="accent3">
                    <a:lumMod val="50000"/>
                  </a:schemeClr>
                </a:solidFill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200BF4A6-A885-984A-969D-05F5BCC62654}"/>
                </a:ext>
              </a:extLst>
            </p:cNvPr>
            <p:cNvSpPr/>
            <p:nvPr/>
          </p:nvSpPr>
          <p:spPr>
            <a:xfrm>
              <a:off x="7941115" y="2537669"/>
              <a:ext cx="838899" cy="838899"/>
            </a:xfrm>
            <a:prstGeom prst="ellipse">
              <a:avLst/>
            </a:prstGeom>
            <a:no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000" dirty="0">
                  <a:solidFill>
                    <a:schemeClr val="accent3">
                      <a:lumMod val="50000"/>
                    </a:schemeClr>
                  </a:solidFill>
                </a:rPr>
                <a:t>6</a:t>
              </a:r>
              <a:endParaRPr lang="en-US" sz="4000" dirty="0">
                <a:solidFill>
                  <a:schemeClr val="accent3">
                    <a:lumMod val="50000"/>
                  </a:schemeClr>
                </a:solidFill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17EDD605-2A1C-0B47-BAAD-9CE7438896D8}"/>
              </a:ext>
            </a:extLst>
          </p:cNvPr>
          <p:cNvGrpSpPr/>
          <p:nvPr/>
        </p:nvGrpSpPr>
        <p:grpSpPr>
          <a:xfrm>
            <a:off x="1575189" y="3376568"/>
            <a:ext cx="920317" cy="1534093"/>
            <a:chOff x="4106016" y="3376569"/>
            <a:chExt cx="920317" cy="1534093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944CFAD0-1BCE-FE4B-83E0-17D1261BA7C0}"/>
                </a:ext>
              </a:extLst>
            </p:cNvPr>
            <p:cNvCxnSpPr>
              <a:cxnSpLocks/>
              <a:endCxn id="7" idx="4"/>
            </p:cNvCxnSpPr>
            <p:nvPr/>
          </p:nvCxnSpPr>
          <p:spPr>
            <a:xfrm flipV="1">
              <a:off x="4566176" y="3376569"/>
              <a:ext cx="0" cy="935372"/>
            </a:xfrm>
            <a:prstGeom prst="straightConnector1">
              <a:avLst/>
            </a:prstGeom>
            <a:ln>
              <a:solidFill>
                <a:srgbClr val="E18344"/>
              </a:solidFill>
              <a:tail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F830AB8-DD99-A147-9868-A9B8CB6FFF89}"/>
                </a:ext>
              </a:extLst>
            </p:cNvPr>
            <p:cNvSpPr txBox="1"/>
            <p:nvPr/>
          </p:nvSpPr>
          <p:spPr>
            <a:xfrm>
              <a:off x="4106016" y="4387442"/>
              <a:ext cx="92031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dirty="0">
                  <a:solidFill>
                    <a:srgbClr val="E18344"/>
                  </a:solidFill>
                </a:rPr>
                <a:t>Pivot</a:t>
              </a:r>
              <a:endParaRPr lang="en-US" sz="2800" dirty="0">
                <a:solidFill>
                  <a:srgbClr val="E18344"/>
                </a:solidFill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D7FAC220-E08F-6442-96F6-E969D0AA211C}"/>
              </a:ext>
            </a:extLst>
          </p:cNvPr>
          <p:cNvSpPr txBox="1"/>
          <p:nvPr/>
        </p:nvSpPr>
        <p:spPr>
          <a:xfrm>
            <a:off x="847288" y="6199464"/>
            <a:ext cx="17359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Sort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left</a:t>
            </a:r>
            <a:r>
              <a:rPr lang="zh-CN" altLang="en-US" dirty="0"/>
              <a:t> </a:t>
            </a:r>
            <a:r>
              <a:rPr lang="en-US" altLang="zh-CN" dirty="0"/>
              <a:t>side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4952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52 0.00046 L -0.27743 0.00046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906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86 0.00046 L 0.27639 0.00046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854" y="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31E37FE-0EA3-F949-B1FB-6B5F4A2E07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Quicksort</a:t>
            </a:r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6CD8C241-3796-6E45-993E-13DF8E2263DE}"/>
              </a:ext>
            </a:extLst>
          </p:cNvPr>
          <p:cNvSpPr/>
          <p:nvPr/>
        </p:nvSpPr>
        <p:spPr>
          <a:xfrm>
            <a:off x="352338" y="2537670"/>
            <a:ext cx="838899" cy="838899"/>
          </a:xfrm>
          <a:prstGeom prst="ellipse">
            <a:avLst/>
          </a:prstGeom>
          <a:noFill/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>
                <a:solidFill>
                  <a:schemeClr val="accent3">
                    <a:lumMod val="75000"/>
                  </a:schemeClr>
                </a:solidFill>
              </a:rPr>
              <a:t>1</a:t>
            </a:r>
            <a:endParaRPr lang="en-US" sz="40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E896834-307A-8645-8DBD-8281E2FD1C14}"/>
              </a:ext>
            </a:extLst>
          </p:cNvPr>
          <p:cNvSpPr/>
          <p:nvPr/>
        </p:nvSpPr>
        <p:spPr>
          <a:xfrm>
            <a:off x="1617134" y="2537670"/>
            <a:ext cx="838899" cy="838899"/>
          </a:xfrm>
          <a:prstGeom prst="ellipse">
            <a:avLst/>
          </a:prstGeom>
          <a:noFill/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>
                <a:solidFill>
                  <a:schemeClr val="accent3">
                    <a:lumMod val="75000"/>
                  </a:schemeClr>
                </a:solidFill>
              </a:rPr>
              <a:t>2</a:t>
            </a:r>
            <a:endParaRPr lang="en-US" sz="40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E6F756F-568F-B248-BA15-AC43842B6291}"/>
              </a:ext>
            </a:extLst>
          </p:cNvPr>
          <p:cNvSpPr/>
          <p:nvPr/>
        </p:nvSpPr>
        <p:spPr>
          <a:xfrm>
            <a:off x="2881930" y="2537670"/>
            <a:ext cx="838899" cy="838899"/>
          </a:xfrm>
          <a:prstGeom prst="ellipse">
            <a:avLst/>
          </a:prstGeom>
          <a:noFill/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>
                <a:solidFill>
                  <a:schemeClr val="accent3">
                    <a:lumMod val="75000"/>
                  </a:schemeClr>
                </a:solidFill>
              </a:rPr>
              <a:t>3</a:t>
            </a:r>
            <a:endParaRPr lang="en-US" sz="40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569A6DC-9D6E-9C4E-86DF-D6FADF406543}"/>
              </a:ext>
            </a:extLst>
          </p:cNvPr>
          <p:cNvSpPr/>
          <p:nvPr/>
        </p:nvSpPr>
        <p:spPr>
          <a:xfrm>
            <a:off x="4146726" y="2537670"/>
            <a:ext cx="838899" cy="838899"/>
          </a:xfrm>
          <a:prstGeom prst="ellipse">
            <a:avLst/>
          </a:prstGeom>
          <a:noFill/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>
                <a:solidFill>
                  <a:schemeClr val="accent3">
                    <a:lumMod val="75000"/>
                  </a:schemeClr>
                </a:solidFill>
              </a:rPr>
              <a:t>5</a:t>
            </a:r>
            <a:endParaRPr lang="en-US" sz="40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BA75977-C3B5-104E-BE54-4374C0B8C7E5}"/>
              </a:ext>
            </a:extLst>
          </p:cNvPr>
          <p:cNvSpPr/>
          <p:nvPr/>
        </p:nvSpPr>
        <p:spPr>
          <a:xfrm>
            <a:off x="5411522" y="2537670"/>
            <a:ext cx="838899" cy="838899"/>
          </a:xfrm>
          <a:prstGeom prst="ellipse">
            <a:avLst/>
          </a:prstGeom>
          <a:noFill/>
          <a:ln>
            <a:solidFill>
              <a:srgbClr val="4CAD5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>
                <a:solidFill>
                  <a:srgbClr val="4CAD5B"/>
                </a:solidFill>
              </a:rPr>
              <a:t>9</a:t>
            </a:r>
            <a:endParaRPr lang="en-US" sz="4000" dirty="0">
              <a:solidFill>
                <a:srgbClr val="4CAD5B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BAF5EDE-A3DB-AB40-968A-326C0A4037B2}"/>
              </a:ext>
            </a:extLst>
          </p:cNvPr>
          <p:cNvSpPr/>
          <p:nvPr/>
        </p:nvSpPr>
        <p:spPr>
          <a:xfrm>
            <a:off x="6676318" y="2537670"/>
            <a:ext cx="838899" cy="838899"/>
          </a:xfrm>
          <a:prstGeom prst="ellipse">
            <a:avLst/>
          </a:prstGeom>
          <a:noFill/>
          <a:ln>
            <a:solidFill>
              <a:srgbClr val="4CAD5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>
                <a:solidFill>
                  <a:srgbClr val="4CAD5B"/>
                </a:solidFill>
              </a:rPr>
              <a:t>7</a:t>
            </a:r>
            <a:endParaRPr lang="en-US" sz="4000" dirty="0">
              <a:solidFill>
                <a:srgbClr val="4CAD5B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00BF4A6-A885-984A-969D-05F5BCC62654}"/>
              </a:ext>
            </a:extLst>
          </p:cNvPr>
          <p:cNvSpPr/>
          <p:nvPr/>
        </p:nvSpPr>
        <p:spPr>
          <a:xfrm>
            <a:off x="7941115" y="2537669"/>
            <a:ext cx="838899" cy="838899"/>
          </a:xfrm>
          <a:prstGeom prst="ellipse">
            <a:avLst/>
          </a:prstGeom>
          <a:noFill/>
          <a:ln>
            <a:solidFill>
              <a:srgbClr val="4CAD5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>
                <a:solidFill>
                  <a:srgbClr val="4CAD5B"/>
                </a:solidFill>
              </a:rPr>
              <a:t>6</a:t>
            </a:r>
            <a:endParaRPr lang="en-US" sz="4000" dirty="0">
              <a:solidFill>
                <a:srgbClr val="4CAD5B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7EDD605-2A1C-0B47-BAAD-9CE7438896D8}"/>
              </a:ext>
            </a:extLst>
          </p:cNvPr>
          <p:cNvGrpSpPr/>
          <p:nvPr/>
        </p:nvGrpSpPr>
        <p:grpSpPr>
          <a:xfrm>
            <a:off x="6635608" y="3376568"/>
            <a:ext cx="920317" cy="1534093"/>
            <a:chOff x="4106016" y="3376569"/>
            <a:chExt cx="920317" cy="1534093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944CFAD0-1BCE-FE4B-83E0-17D1261BA7C0}"/>
                </a:ext>
              </a:extLst>
            </p:cNvPr>
            <p:cNvCxnSpPr>
              <a:cxnSpLocks/>
              <a:endCxn id="7" idx="4"/>
            </p:cNvCxnSpPr>
            <p:nvPr/>
          </p:nvCxnSpPr>
          <p:spPr>
            <a:xfrm flipV="1">
              <a:off x="4566176" y="3376569"/>
              <a:ext cx="0" cy="935372"/>
            </a:xfrm>
            <a:prstGeom prst="straightConnector1">
              <a:avLst/>
            </a:prstGeom>
            <a:ln>
              <a:solidFill>
                <a:srgbClr val="E18344"/>
              </a:solidFill>
              <a:tail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F830AB8-DD99-A147-9868-A9B8CB6FFF89}"/>
                </a:ext>
              </a:extLst>
            </p:cNvPr>
            <p:cNvSpPr txBox="1"/>
            <p:nvPr/>
          </p:nvSpPr>
          <p:spPr>
            <a:xfrm>
              <a:off x="4106016" y="4387442"/>
              <a:ext cx="92031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dirty="0">
                  <a:solidFill>
                    <a:srgbClr val="E18344"/>
                  </a:solidFill>
                </a:rPr>
                <a:t>Pivot</a:t>
              </a:r>
              <a:endParaRPr lang="en-US" sz="2800" dirty="0">
                <a:solidFill>
                  <a:srgbClr val="E18344"/>
                </a:solidFill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43F34D7F-FD3A-984A-8A40-23EC7A4F8663}"/>
              </a:ext>
            </a:extLst>
          </p:cNvPr>
          <p:cNvSpPr txBox="1"/>
          <p:nvPr/>
        </p:nvSpPr>
        <p:spPr>
          <a:xfrm>
            <a:off x="847288" y="6199464"/>
            <a:ext cx="18608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Sort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right</a:t>
            </a:r>
            <a:r>
              <a:rPr lang="zh-CN" altLang="en-US" dirty="0"/>
              <a:t> </a:t>
            </a:r>
            <a:r>
              <a:rPr lang="en-US" altLang="zh-CN" dirty="0"/>
              <a:t>side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3246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0.00046 L -0.27657 0.00046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837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0.00047 L 0.27657 0.00046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872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 descr="Programmer at work sketch for your design Vector Image">
            <a:extLst>
              <a:ext uri="{FF2B5EF4-FFF2-40B4-BE49-F238E27FC236}">
                <a16:creationId xmlns:a16="http://schemas.microsoft.com/office/drawing/2014/main" id="{A44C5649-3E71-5640-A48C-7D805A88EA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89"/>
          <a:stretch/>
        </p:blipFill>
        <p:spPr bwMode="auto">
          <a:xfrm>
            <a:off x="3578502" y="4198030"/>
            <a:ext cx="1398734" cy="1496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31E37FE-0EA3-F949-B1FB-6B5F4A2E07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Quicksort</a:t>
            </a:r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4633FDC-8214-AB44-855C-2189EE86F208}"/>
              </a:ext>
            </a:extLst>
          </p:cNvPr>
          <p:cNvGrpSpPr/>
          <p:nvPr/>
        </p:nvGrpSpPr>
        <p:grpSpPr>
          <a:xfrm>
            <a:off x="343949" y="2176944"/>
            <a:ext cx="3368491" cy="838899"/>
            <a:chOff x="352338" y="2537670"/>
            <a:chExt cx="3368491" cy="838899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6CD8C241-3796-6E45-993E-13DF8E2263DE}"/>
                </a:ext>
              </a:extLst>
            </p:cNvPr>
            <p:cNvSpPr/>
            <p:nvPr/>
          </p:nvSpPr>
          <p:spPr>
            <a:xfrm>
              <a:off x="352338" y="2537670"/>
              <a:ext cx="838899" cy="838899"/>
            </a:xfrm>
            <a:prstGeom prst="ellips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000" dirty="0">
                  <a:solidFill>
                    <a:srgbClr val="00B050"/>
                  </a:solidFill>
                </a:rPr>
                <a:t>1</a:t>
              </a:r>
              <a:endParaRPr lang="en-US" sz="4000" dirty="0">
                <a:solidFill>
                  <a:srgbClr val="00B050"/>
                </a:solidFill>
              </a:endParaRP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9E896834-307A-8645-8DBD-8281E2FD1C14}"/>
                </a:ext>
              </a:extLst>
            </p:cNvPr>
            <p:cNvSpPr/>
            <p:nvPr/>
          </p:nvSpPr>
          <p:spPr>
            <a:xfrm>
              <a:off x="1617134" y="2537670"/>
              <a:ext cx="838899" cy="838899"/>
            </a:xfrm>
            <a:prstGeom prst="ellips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000" dirty="0">
                  <a:solidFill>
                    <a:srgbClr val="00B050"/>
                  </a:solidFill>
                </a:rPr>
                <a:t>2</a:t>
              </a:r>
              <a:endParaRPr lang="en-US" sz="4000" dirty="0">
                <a:solidFill>
                  <a:srgbClr val="00B050"/>
                </a:solidFill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AE6F756F-568F-B248-BA15-AC43842B6291}"/>
                </a:ext>
              </a:extLst>
            </p:cNvPr>
            <p:cNvSpPr/>
            <p:nvPr/>
          </p:nvSpPr>
          <p:spPr>
            <a:xfrm>
              <a:off x="2881930" y="2537670"/>
              <a:ext cx="838899" cy="838899"/>
            </a:xfrm>
            <a:prstGeom prst="ellips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000" dirty="0">
                  <a:solidFill>
                    <a:srgbClr val="00B050"/>
                  </a:solidFill>
                </a:rPr>
                <a:t>3</a:t>
              </a:r>
              <a:endParaRPr lang="en-US" sz="4000" dirty="0">
                <a:solidFill>
                  <a:srgbClr val="00B050"/>
                </a:solidFill>
              </a:endParaRPr>
            </a:p>
          </p:txBody>
        </p:sp>
      </p:grpSp>
      <p:sp>
        <p:nvSpPr>
          <p:cNvPr id="7" name="Oval 6">
            <a:extLst>
              <a:ext uri="{FF2B5EF4-FFF2-40B4-BE49-F238E27FC236}">
                <a16:creationId xmlns:a16="http://schemas.microsoft.com/office/drawing/2014/main" id="{5569A6DC-9D6E-9C4E-86DF-D6FADF406543}"/>
              </a:ext>
            </a:extLst>
          </p:cNvPr>
          <p:cNvSpPr/>
          <p:nvPr/>
        </p:nvSpPr>
        <p:spPr>
          <a:xfrm>
            <a:off x="4138337" y="2176944"/>
            <a:ext cx="838899" cy="838899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>
                <a:solidFill>
                  <a:srgbClr val="00B050"/>
                </a:solidFill>
              </a:rPr>
              <a:t>5</a:t>
            </a:r>
            <a:endParaRPr lang="en-US" sz="4000" dirty="0">
              <a:solidFill>
                <a:srgbClr val="00B050"/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16742E6-18EB-9C49-8B47-59CE4D5E5C37}"/>
              </a:ext>
            </a:extLst>
          </p:cNvPr>
          <p:cNvGrpSpPr/>
          <p:nvPr/>
        </p:nvGrpSpPr>
        <p:grpSpPr>
          <a:xfrm>
            <a:off x="5403133" y="2176943"/>
            <a:ext cx="3368492" cy="838900"/>
            <a:chOff x="5411522" y="2537669"/>
            <a:chExt cx="3368492" cy="838900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3BA75977-C3B5-104E-BE54-4374C0B8C7E5}"/>
                </a:ext>
              </a:extLst>
            </p:cNvPr>
            <p:cNvSpPr/>
            <p:nvPr/>
          </p:nvSpPr>
          <p:spPr>
            <a:xfrm>
              <a:off x="5411522" y="2537670"/>
              <a:ext cx="838899" cy="838899"/>
            </a:xfrm>
            <a:prstGeom prst="ellips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000" dirty="0">
                  <a:solidFill>
                    <a:srgbClr val="00B050"/>
                  </a:solidFill>
                </a:rPr>
                <a:t>6</a:t>
              </a:r>
              <a:endParaRPr lang="en-US" sz="4000" dirty="0">
                <a:solidFill>
                  <a:srgbClr val="00B050"/>
                </a:solidFill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2BAF5EDE-A3DB-AB40-968A-326C0A4037B2}"/>
                </a:ext>
              </a:extLst>
            </p:cNvPr>
            <p:cNvSpPr/>
            <p:nvPr/>
          </p:nvSpPr>
          <p:spPr>
            <a:xfrm>
              <a:off x="6676318" y="2537670"/>
              <a:ext cx="838899" cy="838899"/>
            </a:xfrm>
            <a:prstGeom prst="ellips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000" dirty="0">
                  <a:solidFill>
                    <a:srgbClr val="00B050"/>
                  </a:solidFill>
                </a:rPr>
                <a:t>7</a:t>
              </a:r>
              <a:endParaRPr lang="en-US" sz="4000" dirty="0">
                <a:solidFill>
                  <a:srgbClr val="00B050"/>
                </a:solidFill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200BF4A6-A885-984A-969D-05F5BCC62654}"/>
                </a:ext>
              </a:extLst>
            </p:cNvPr>
            <p:cNvSpPr/>
            <p:nvPr/>
          </p:nvSpPr>
          <p:spPr>
            <a:xfrm>
              <a:off x="7941115" y="2537669"/>
              <a:ext cx="838899" cy="838899"/>
            </a:xfrm>
            <a:prstGeom prst="ellips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000" dirty="0">
                  <a:solidFill>
                    <a:srgbClr val="00B050"/>
                  </a:solidFill>
                </a:rPr>
                <a:t>9</a:t>
              </a:r>
              <a:endParaRPr lang="en-US" sz="4000" dirty="0">
                <a:solidFill>
                  <a:srgbClr val="00B050"/>
                </a:solidFill>
              </a:endParaRPr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1A155ECE-E112-A143-9986-CA97056BEC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6081" y="3904778"/>
            <a:ext cx="5084835" cy="20830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98314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31E37FE-0EA3-F949-B1FB-6B5F4A2E07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Pivot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Swap</a:t>
            </a:r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4633FDC-8214-AB44-855C-2189EE86F208}"/>
              </a:ext>
            </a:extLst>
          </p:cNvPr>
          <p:cNvGrpSpPr/>
          <p:nvPr/>
        </p:nvGrpSpPr>
        <p:grpSpPr>
          <a:xfrm>
            <a:off x="243282" y="2101443"/>
            <a:ext cx="3368491" cy="838899"/>
            <a:chOff x="352338" y="2537670"/>
            <a:chExt cx="3368491" cy="838899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6CD8C241-3796-6E45-993E-13DF8E2263DE}"/>
                </a:ext>
              </a:extLst>
            </p:cNvPr>
            <p:cNvSpPr/>
            <p:nvPr/>
          </p:nvSpPr>
          <p:spPr>
            <a:xfrm>
              <a:off x="352338" y="2537670"/>
              <a:ext cx="838899" cy="838899"/>
            </a:xfrm>
            <a:prstGeom prst="ellips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000" dirty="0">
                  <a:solidFill>
                    <a:srgbClr val="00B050"/>
                  </a:solidFill>
                </a:rPr>
                <a:t>9</a:t>
              </a:r>
              <a:endParaRPr lang="en-US" sz="4000" dirty="0">
                <a:solidFill>
                  <a:srgbClr val="00B050"/>
                </a:solidFill>
              </a:endParaRP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9E896834-307A-8645-8DBD-8281E2FD1C14}"/>
                </a:ext>
              </a:extLst>
            </p:cNvPr>
            <p:cNvSpPr/>
            <p:nvPr/>
          </p:nvSpPr>
          <p:spPr>
            <a:xfrm>
              <a:off x="1617134" y="2537670"/>
              <a:ext cx="838899" cy="838899"/>
            </a:xfrm>
            <a:prstGeom prst="ellips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000" dirty="0">
                  <a:solidFill>
                    <a:srgbClr val="00B050"/>
                  </a:solidFill>
                </a:rPr>
                <a:t>7</a:t>
              </a:r>
              <a:endParaRPr lang="en-US" sz="4000" dirty="0">
                <a:solidFill>
                  <a:srgbClr val="00B050"/>
                </a:solidFill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AE6F756F-568F-B248-BA15-AC43842B6291}"/>
                </a:ext>
              </a:extLst>
            </p:cNvPr>
            <p:cNvSpPr/>
            <p:nvPr/>
          </p:nvSpPr>
          <p:spPr>
            <a:xfrm>
              <a:off x="2881930" y="2537670"/>
              <a:ext cx="838899" cy="838899"/>
            </a:xfrm>
            <a:prstGeom prst="ellips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000" dirty="0">
                  <a:solidFill>
                    <a:srgbClr val="00B050"/>
                  </a:solidFill>
                </a:rPr>
                <a:t>6</a:t>
              </a:r>
              <a:endParaRPr lang="en-US" sz="4000" dirty="0">
                <a:solidFill>
                  <a:srgbClr val="00B050"/>
                </a:solidFill>
              </a:endParaRPr>
            </a:p>
          </p:txBody>
        </p:sp>
      </p:grpSp>
      <p:sp>
        <p:nvSpPr>
          <p:cNvPr id="7" name="Oval 6">
            <a:extLst>
              <a:ext uri="{FF2B5EF4-FFF2-40B4-BE49-F238E27FC236}">
                <a16:creationId xmlns:a16="http://schemas.microsoft.com/office/drawing/2014/main" id="{5569A6DC-9D6E-9C4E-86DF-D6FADF406543}"/>
              </a:ext>
            </a:extLst>
          </p:cNvPr>
          <p:cNvSpPr/>
          <p:nvPr/>
        </p:nvSpPr>
        <p:spPr>
          <a:xfrm>
            <a:off x="4037670" y="2101443"/>
            <a:ext cx="838899" cy="838899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>
                <a:solidFill>
                  <a:srgbClr val="00B050"/>
                </a:solidFill>
              </a:rPr>
              <a:t>5</a:t>
            </a:r>
            <a:endParaRPr lang="en-US" sz="4000" dirty="0">
              <a:solidFill>
                <a:srgbClr val="00B050"/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16742E6-18EB-9C49-8B47-59CE4D5E5C37}"/>
              </a:ext>
            </a:extLst>
          </p:cNvPr>
          <p:cNvGrpSpPr/>
          <p:nvPr/>
        </p:nvGrpSpPr>
        <p:grpSpPr>
          <a:xfrm>
            <a:off x="5302466" y="2101442"/>
            <a:ext cx="3368492" cy="838900"/>
            <a:chOff x="5411522" y="2537669"/>
            <a:chExt cx="3368492" cy="838900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3BA75977-C3B5-104E-BE54-4374C0B8C7E5}"/>
                </a:ext>
              </a:extLst>
            </p:cNvPr>
            <p:cNvSpPr/>
            <p:nvPr/>
          </p:nvSpPr>
          <p:spPr>
            <a:xfrm>
              <a:off x="5411522" y="2537670"/>
              <a:ext cx="838899" cy="838899"/>
            </a:xfrm>
            <a:prstGeom prst="ellips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000" dirty="0">
                  <a:solidFill>
                    <a:srgbClr val="00B050"/>
                  </a:solidFill>
                </a:rPr>
                <a:t>3</a:t>
              </a:r>
              <a:endParaRPr lang="en-US" sz="4000" dirty="0">
                <a:solidFill>
                  <a:srgbClr val="00B050"/>
                </a:solidFill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2BAF5EDE-A3DB-AB40-968A-326C0A4037B2}"/>
                </a:ext>
              </a:extLst>
            </p:cNvPr>
            <p:cNvSpPr/>
            <p:nvPr/>
          </p:nvSpPr>
          <p:spPr>
            <a:xfrm>
              <a:off x="6676318" y="2537670"/>
              <a:ext cx="838899" cy="838899"/>
            </a:xfrm>
            <a:prstGeom prst="ellips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000" dirty="0">
                  <a:solidFill>
                    <a:srgbClr val="00B050"/>
                  </a:solidFill>
                </a:rPr>
                <a:t>2</a:t>
              </a:r>
              <a:endParaRPr lang="en-US" sz="4000" dirty="0">
                <a:solidFill>
                  <a:srgbClr val="00B050"/>
                </a:solidFill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200BF4A6-A885-984A-969D-05F5BCC62654}"/>
                </a:ext>
              </a:extLst>
            </p:cNvPr>
            <p:cNvSpPr/>
            <p:nvPr/>
          </p:nvSpPr>
          <p:spPr>
            <a:xfrm>
              <a:off x="7941115" y="2537669"/>
              <a:ext cx="838899" cy="838899"/>
            </a:xfrm>
            <a:prstGeom prst="ellips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000" dirty="0">
                  <a:solidFill>
                    <a:srgbClr val="00B050"/>
                  </a:solidFill>
                </a:rPr>
                <a:t>1</a:t>
              </a:r>
              <a:endParaRPr lang="en-US" sz="4000" dirty="0">
                <a:solidFill>
                  <a:srgbClr val="00B050"/>
                </a:solidFill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17EDD605-2A1C-0B47-BAAD-9CE7438896D8}"/>
              </a:ext>
            </a:extLst>
          </p:cNvPr>
          <p:cNvGrpSpPr/>
          <p:nvPr/>
        </p:nvGrpSpPr>
        <p:grpSpPr>
          <a:xfrm>
            <a:off x="3872728" y="2940341"/>
            <a:ext cx="1168781" cy="1534093"/>
            <a:chOff x="3845059" y="2940342"/>
            <a:chExt cx="1168781" cy="1534093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944CFAD0-1BCE-FE4B-83E0-17D1261BA7C0}"/>
                </a:ext>
              </a:extLst>
            </p:cNvPr>
            <p:cNvCxnSpPr>
              <a:cxnSpLocks/>
              <a:endCxn id="7" idx="4"/>
            </p:cNvCxnSpPr>
            <p:nvPr/>
          </p:nvCxnSpPr>
          <p:spPr>
            <a:xfrm flipV="1">
              <a:off x="4457120" y="2940342"/>
              <a:ext cx="0" cy="935372"/>
            </a:xfrm>
            <a:prstGeom prst="straightConnector1">
              <a:avLst/>
            </a:prstGeom>
            <a:ln>
              <a:solidFill>
                <a:srgbClr val="E18344"/>
              </a:solidFill>
              <a:tail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F830AB8-DD99-A147-9868-A9B8CB6FFF89}"/>
                </a:ext>
              </a:extLst>
            </p:cNvPr>
            <p:cNvSpPr txBox="1"/>
            <p:nvPr/>
          </p:nvSpPr>
          <p:spPr>
            <a:xfrm>
              <a:off x="3845059" y="3951215"/>
              <a:ext cx="116878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dirty="0">
                  <a:solidFill>
                    <a:srgbClr val="E18344"/>
                  </a:solidFill>
                </a:rPr>
                <a:t>Pivot</a:t>
              </a:r>
              <a:r>
                <a:rPr lang="zh-CN" altLang="en-US" sz="2800" dirty="0">
                  <a:solidFill>
                    <a:srgbClr val="E18344"/>
                  </a:solidFill>
                </a:rPr>
                <a:t> </a:t>
              </a:r>
              <a:r>
                <a:rPr lang="en-US" altLang="zh-CN" sz="2800" dirty="0">
                  <a:solidFill>
                    <a:srgbClr val="E18344"/>
                  </a:solidFill>
                </a:rPr>
                <a:t>?</a:t>
              </a:r>
              <a:endParaRPr lang="en-US" sz="2800" dirty="0">
                <a:solidFill>
                  <a:srgbClr val="E18344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75DB851-9722-9744-806C-C92EAB391362}"/>
              </a:ext>
            </a:extLst>
          </p:cNvPr>
          <p:cNvGrpSpPr/>
          <p:nvPr/>
        </p:nvGrpSpPr>
        <p:grpSpPr>
          <a:xfrm>
            <a:off x="202573" y="2940341"/>
            <a:ext cx="1168781" cy="1534093"/>
            <a:chOff x="4106016" y="3376569"/>
            <a:chExt cx="1168781" cy="1534093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9DF0DD4F-0487-1646-A6C3-F09CBE376AB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66176" y="3376569"/>
              <a:ext cx="0" cy="935372"/>
            </a:xfrm>
            <a:prstGeom prst="straightConnector1">
              <a:avLst/>
            </a:prstGeom>
            <a:ln>
              <a:solidFill>
                <a:srgbClr val="E18344"/>
              </a:solidFill>
              <a:tail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DD3949C-6583-AF4C-9B9B-31BB21026F5A}"/>
                </a:ext>
              </a:extLst>
            </p:cNvPr>
            <p:cNvSpPr txBox="1"/>
            <p:nvPr/>
          </p:nvSpPr>
          <p:spPr>
            <a:xfrm>
              <a:off x="4106016" y="4387442"/>
              <a:ext cx="116878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dirty="0">
                  <a:solidFill>
                    <a:srgbClr val="E18344"/>
                  </a:solidFill>
                </a:rPr>
                <a:t>Pivot</a:t>
              </a:r>
              <a:r>
                <a:rPr lang="zh-CN" altLang="en-US" sz="2800" dirty="0">
                  <a:solidFill>
                    <a:srgbClr val="E18344"/>
                  </a:solidFill>
                </a:rPr>
                <a:t> </a:t>
              </a:r>
              <a:r>
                <a:rPr lang="en-US" altLang="zh-CN" sz="2800" dirty="0">
                  <a:solidFill>
                    <a:srgbClr val="E18344"/>
                  </a:solidFill>
                </a:rPr>
                <a:t>?</a:t>
              </a:r>
              <a:endParaRPr lang="en-US" sz="2800" dirty="0">
                <a:solidFill>
                  <a:srgbClr val="E18344"/>
                </a:solidFill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0AD9FDB-256D-2F4B-9604-9E73577CED7C}"/>
              </a:ext>
            </a:extLst>
          </p:cNvPr>
          <p:cNvGrpSpPr/>
          <p:nvPr/>
        </p:nvGrpSpPr>
        <p:grpSpPr>
          <a:xfrm>
            <a:off x="7832058" y="2940341"/>
            <a:ext cx="1168781" cy="1534093"/>
            <a:chOff x="4106016" y="3376569"/>
            <a:chExt cx="1168781" cy="1534093"/>
          </a:xfrm>
        </p:grpSpPr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DC792F03-8780-ED48-B517-ED683067759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66176" y="3376569"/>
              <a:ext cx="0" cy="935372"/>
            </a:xfrm>
            <a:prstGeom prst="straightConnector1">
              <a:avLst/>
            </a:prstGeom>
            <a:ln>
              <a:solidFill>
                <a:srgbClr val="E18344"/>
              </a:solidFill>
              <a:tail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15D5B9A-C37F-6945-99E2-E24FF72E4572}"/>
                </a:ext>
              </a:extLst>
            </p:cNvPr>
            <p:cNvSpPr txBox="1"/>
            <p:nvPr/>
          </p:nvSpPr>
          <p:spPr>
            <a:xfrm>
              <a:off x="4106016" y="4387442"/>
              <a:ext cx="116878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dirty="0">
                  <a:solidFill>
                    <a:srgbClr val="E18344"/>
                  </a:solidFill>
                </a:rPr>
                <a:t>Pivot</a:t>
              </a:r>
              <a:r>
                <a:rPr lang="zh-CN" altLang="en-US" sz="2800" dirty="0">
                  <a:solidFill>
                    <a:srgbClr val="E18344"/>
                  </a:solidFill>
                </a:rPr>
                <a:t> </a:t>
              </a:r>
              <a:r>
                <a:rPr lang="en-US" altLang="zh-CN" sz="2800" dirty="0">
                  <a:solidFill>
                    <a:srgbClr val="E18344"/>
                  </a:solidFill>
                </a:rPr>
                <a:t>?</a:t>
              </a:r>
              <a:endParaRPr lang="en-US" sz="2800" dirty="0">
                <a:solidFill>
                  <a:srgbClr val="E18344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70599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31E37FE-0EA3-F949-B1FB-6B5F4A2E07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Pivot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Swap</a:t>
            </a:r>
            <a:endParaRPr lang="en-US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25C694FF-3C36-5C44-9555-654189A7D6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6450" y="1726011"/>
            <a:ext cx="6017765" cy="178090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3F710BAA-49FF-314E-B662-7133EB49E3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171" y="2978040"/>
            <a:ext cx="4011159" cy="36832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A92A4F9B-BAAC-FA41-B1EF-C1B57D365780}"/>
              </a:ext>
            </a:extLst>
          </p:cNvPr>
          <p:cNvSpPr/>
          <p:nvPr/>
        </p:nvSpPr>
        <p:spPr>
          <a:xfrm>
            <a:off x="201336" y="3103927"/>
            <a:ext cx="2063692" cy="220188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777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9D97D6A-D6D3-4F4D-8ABB-4A01202892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761" y="729842"/>
            <a:ext cx="7855788" cy="57146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546736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54A3BFC-0DB3-BC45-983E-E30C0F9EF4F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Find a pivot element</a:t>
            </a:r>
          </a:p>
          <a:p>
            <a:endParaRPr lang="en-US" sz="1400" dirty="0">
              <a:solidFill>
                <a:schemeClr val="bg2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Move some to left, and others to right of the pivot</a:t>
            </a:r>
          </a:p>
          <a:p>
            <a:endParaRPr lang="en-US" sz="1400" dirty="0">
              <a:solidFill>
                <a:schemeClr val="bg2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Repeat</a:t>
            </a:r>
          </a:p>
          <a:p>
            <a:pPr lvl="1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Recursion into the left of the pivot</a:t>
            </a:r>
          </a:p>
          <a:p>
            <a:pPr lvl="1"/>
            <a:endParaRPr lang="en-US" sz="1200" dirty="0">
              <a:solidFill>
                <a:schemeClr val="bg2">
                  <a:lumMod val="75000"/>
                </a:schemeClr>
              </a:solidFill>
            </a:endParaRPr>
          </a:p>
          <a:p>
            <a:pPr lvl="1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Recursion into the right of the pivot</a:t>
            </a:r>
          </a:p>
          <a:p>
            <a:pPr lvl="1"/>
            <a:endParaRPr lang="en-US" dirty="0">
              <a:solidFill>
                <a:schemeClr val="bg2">
                  <a:lumMod val="75000"/>
                </a:schemeClr>
              </a:solidFill>
            </a:endParaRPr>
          </a:p>
          <a:p>
            <a:endParaRPr lang="en-US" dirty="0">
              <a:solidFill>
                <a:schemeClr val="bg2">
                  <a:lumMod val="75000"/>
                </a:schemeClr>
              </a:solidFill>
            </a:endParaRPr>
          </a:p>
          <a:p>
            <a:endParaRPr 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1EB897-43EB-E646-9196-A8F0E1AEB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Sort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59BF3AF-2519-2A4F-A66E-2FE5C2926D7C}"/>
                  </a:ext>
                </a:extLst>
              </p:cNvPr>
              <p:cNvSpPr txBox="1"/>
              <p:nvPr/>
            </p:nvSpPr>
            <p:spPr>
              <a:xfrm>
                <a:off x="1963271" y="4714694"/>
                <a:ext cx="4409540" cy="10375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+2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f>
                        <m:fPr>
                          <m:ctrlP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59BF3AF-2519-2A4F-A66E-2FE5C2926D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3271" y="4714694"/>
                <a:ext cx="4409540" cy="1037528"/>
              </a:xfrm>
              <a:prstGeom prst="rect">
                <a:avLst/>
              </a:prstGeom>
              <a:blipFill>
                <a:blip r:embed="rId2"/>
                <a:stretch>
                  <a:fillRect r="-862" b="-9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9212D525-8E93-EB4D-89F6-611A67AACE6D}"/>
              </a:ext>
            </a:extLst>
          </p:cNvPr>
          <p:cNvGrpSpPr/>
          <p:nvPr/>
        </p:nvGrpSpPr>
        <p:grpSpPr>
          <a:xfrm>
            <a:off x="3210503" y="5522258"/>
            <a:ext cx="1600695" cy="701026"/>
            <a:chOff x="3210503" y="5522258"/>
            <a:chExt cx="1600695" cy="70102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F5CF8C6-1E6A-A445-B6C4-26C200706C61}"/>
                </a:ext>
              </a:extLst>
            </p:cNvPr>
            <p:cNvSpPr txBox="1"/>
            <p:nvPr/>
          </p:nvSpPr>
          <p:spPr>
            <a:xfrm>
              <a:off x="3210503" y="5853952"/>
              <a:ext cx="16006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Pivot and swap</a:t>
              </a:r>
            </a:p>
          </p:txBody>
        </p:sp>
        <p:sp>
          <p:nvSpPr>
            <p:cNvPr id="7" name="Left Brace 6">
              <a:extLst>
                <a:ext uri="{FF2B5EF4-FFF2-40B4-BE49-F238E27FC236}">
                  <a16:creationId xmlns:a16="http://schemas.microsoft.com/office/drawing/2014/main" id="{64477562-148F-234D-88FD-23891E23D619}"/>
                </a:ext>
              </a:extLst>
            </p:cNvPr>
            <p:cNvSpPr/>
            <p:nvPr/>
          </p:nvSpPr>
          <p:spPr>
            <a:xfrm rot="16200000">
              <a:off x="3890682" y="5244352"/>
              <a:ext cx="331694" cy="887506"/>
            </a:xfrm>
            <a:prstGeom prst="leftBrac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47C5331E-5EB6-2E42-89FD-8948878A0807}"/>
              </a:ext>
            </a:extLst>
          </p:cNvPr>
          <p:cNvGrpSpPr/>
          <p:nvPr/>
        </p:nvGrpSpPr>
        <p:grpSpPr>
          <a:xfrm>
            <a:off x="4768820" y="5793744"/>
            <a:ext cx="2417650" cy="701026"/>
            <a:chOff x="4768820" y="5793744"/>
            <a:chExt cx="2417650" cy="70102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7603BB6-FE0C-144B-840E-152221E983CC}"/>
                </a:ext>
              </a:extLst>
            </p:cNvPr>
            <p:cNvSpPr txBox="1"/>
            <p:nvPr/>
          </p:nvSpPr>
          <p:spPr>
            <a:xfrm>
              <a:off x="4768820" y="6125438"/>
              <a:ext cx="241765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B050"/>
                  </a:solidFill>
                </a:rPr>
                <a:t>Recursion on both sides</a:t>
              </a:r>
            </a:p>
          </p:txBody>
        </p:sp>
        <p:sp>
          <p:nvSpPr>
            <p:cNvPr id="9" name="Left Brace 8">
              <a:extLst>
                <a:ext uri="{FF2B5EF4-FFF2-40B4-BE49-F238E27FC236}">
                  <a16:creationId xmlns:a16="http://schemas.microsoft.com/office/drawing/2014/main" id="{4E17FA76-12C5-1948-B126-0FB908059009}"/>
                </a:ext>
              </a:extLst>
            </p:cNvPr>
            <p:cNvSpPr/>
            <p:nvPr/>
          </p:nvSpPr>
          <p:spPr>
            <a:xfrm rot="16200000">
              <a:off x="5448999" y="5515838"/>
              <a:ext cx="331694" cy="887506"/>
            </a:xfrm>
            <a:prstGeom prst="leftBrace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B050"/>
                </a:solidFill>
              </a:endParaRP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122A1231-0931-4845-A534-BA135E122B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1466" y="123750"/>
            <a:ext cx="3721808" cy="1155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440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10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10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D1EB897-43EB-E646-9196-A8F0E1AEB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Sort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59BF3AF-2519-2A4F-A66E-2FE5C2926D7C}"/>
                  </a:ext>
                </a:extLst>
              </p:cNvPr>
              <p:cNvSpPr txBox="1"/>
              <p:nvPr/>
            </p:nvSpPr>
            <p:spPr>
              <a:xfrm>
                <a:off x="1739154" y="1526374"/>
                <a:ext cx="4409540" cy="10375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+2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f>
                        <m:fPr>
                          <m:ctrlP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59BF3AF-2519-2A4F-A66E-2FE5C2926D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9154" y="1526374"/>
                <a:ext cx="4409540" cy="1037528"/>
              </a:xfrm>
              <a:prstGeom prst="rect">
                <a:avLst/>
              </a:prstGeom>
              <a:blipFill>
                <a:blip r:embed="rId2"/>
                <a:stretch>
                  <a:fillRect r="-862" b="-97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3F5CF8C6-1E6A-A445-B6C4-26C200706C61}"/>
              </a:ext>
            </a:extLst>
          </p:cNvPr>
          <p:cNvSpPr txBox="1"/>
          <p:nvPr/>
        </p:nvSpPr>
        <p:spPr>
          <a:xfrm>
            <a:off x="2986386" y="2665632"/>
            <a:ext cx="1600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Pivot and swap</a:t>
            </a: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64477562-148F-234D-88FD-23891E23D619}"/>
              </a:ext>
            </a:extLst>
          </p:cNvPr>
          <p:cNvSpPr/>
          <p:nvPr/>
        </p:nvSpPr>
        <p:spPr>
          <a:xfrm rot="16200000">
            <a:off x="3666565" y="2056032"/>
            <a:ext cx="331694" cy="887506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603BB6-FE0C-144B-840E-152221E983CC}"/>
              </a:ext>
            </a:extLst>
          </p:cNvPr>
          <p:cNvSpPr txBox="1"/>
          <p:nvPr/>
        </p:nvSpPr>
        <p:spPr>
          <a:xfrm>
            <a:off x="4544703" y="2937118"/>
            <a:ext cx="241765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Recursion on both sides</a:t>
            </a:r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4E17FA76-12C5-1948-B126-0FB908059009}"/>
              </a:ext>
            </a:extLst>
          </p:cNvPr>
          <p:cNvSpPr/>
          <p:nvPr/>
        </p:nvSpPr>
        <p:spPr>
          <a:xfrm rot="16200000">
            <a:off x="5224882" y="2327518"/>
            <a:ext cx="331694" cy="887506"/>
          </a:xfrm>
          <a:prstGeom prst="leftBrace">
            <a:avLst/>
          </a:prstGeom>
          <a:ln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3EB9FBD-D013-6742-8CB2-13BDBD88B4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337" y="3679666"/>
            <a:ext cx="8681326" cy="26129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070748A-F16A-EF41-A95A-12050661AF9E}"/>
              </a:ext>
            </a:extLst>
          </p:cNvPr>
          <p:cNvSpPr/>
          <p:nvPr/>
        </p:nvSpPr>
        <p:spPr>
          <a:xfrm>
            <a:off x="4276165" y="6292659"/>
            <a:ext cx="329295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hlinkClick r:id="rId4"/>
              </a:rPr>
              <a:t>https://brilliant.org/wiki/master-theorem/</a:t>
            </a:r>
            <a:endParaRPr lang="en-US" sz="1400" dirty="0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4643EFE2-7895-844A-81AC-A9FFCB2C4EDA}"/>
              </a:ext>
            </a:extLst>
          </p:cNvPr>
          <p:cNvSpPr/>
          <p:nvPr/>
        </p:nvSpPr>
        <p:spPr>
          <a:xfrm>
            <a:off x="201594" y="5522259"/>
            <a:ext cx="4235935" cy="379079"/>
          </a:xfrm>
          <a:prstGeom prst="round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F1E31810-0479-5845-A7E7-83686CDE8A9E}"/>
              </a:ext>
            </a:extLst>
          </p:cNvPr>
          <p:cNvSpPr/>
          <p:nvPr/>
        </p:nvSpPr>
        <p:spPr>
          <a:xfrm>
            <a:off x="3832412" y="4329137"/>
            <a:ext cx="2703715" cy="558871"/>
          </a:xfrm>
          <a:prstGeom prst="round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116117E-7FB4-D243-AB98-11D59540BDB4}"/>
                  </a:ext>
                </a:extLst>
              </p:cNvPr>
              <p:cNvSpPr txBox="1"/>
              <p:nvPr/>
            </p:nvSpPr>
            <p:spPr>
              <a:xfrm>
                <a:off x="5611311" y="5514218"/>
                <a:ext cx="21275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Average case: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𝑛𝑙𝑜𝑔𝑛</m:t>
                    </m:r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116117E-7FB4-D243-AB98-11D59540BD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1311" y="5514218"/>
                <a:ext cx="2127570" cy="369332"/>
              </a:xfrm>
              <a:prstGeom prst="rect">
                <a:avLst/>
              </a:prstGeom>
              <a:blipFill>
                <a:blip r:embed="rId5"/>
                <a:stretch>
                  <a:fillRect l="-2381" t="-3333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>
            <a:extLst>
              <a:ext uri="{FF2B5EF4-FFF2-40B4-BE49-F238E27FC236}">
                <a16:creationId xmlns:a16="http://schemas.microsoft.com/office/drawing/2014/main" id="{024B73ED-CD2B-9D40-9E59-E0F65D17BA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61466" y="123750"/>
            <a:ext cx="3721808" cy="1155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66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4BE40F35-DCF3-8547-8826-5C5E135A38EC}"/>
                  </a:ext>
                </a:extLst>
              </p:cNvPr>
              <p:cNvSpPr>
                <a:spLocks noGrp="1"/>
              </p:cNvSpPr>
              <p:nvPr>
                <p:ph type="body" sz="quarter" idx="11"/>
              </p:nvPr>
            </p:nvSpPr>
            <p:spPr>
              <a:xfrm>
                <a:off x="671756" y="2349122"/>
                <a:ext cx="8392416" cy="2684272"/>
              </a:xfrm>
            </p:spPr>
            <p:txBody>
              <a:bodyPr/>
              <a:lstStyle/>
              <a:p>
                <a:r>
                  <a:rPr lang="en-US" dirty="0">
                    <a:solidFill>
                      <a:schemeClr val="bg2">
                        <a:lumMod val="85000"/>
                      </a:schemeClr>
                    </a:solidFill>
                  </a:rPr>
                  <a:t>Pivot and Swap needs to be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bg2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i="1" dirty="0" smtClean="0">
                            <a:solidFill>
                              <a:schemeClr val="bg2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solidFill>
                              <a:schemeClr val="bg2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endParaRPr lang="en-US" dirty="0">
                  <a:solidFill>
                    <a:schemeClr val="bg2">
                      <a:lumMod val="85000"/>
                    </a:schemeClr>
                  </a:solidFill>
                </a:endParaRPr>
              </a:p>
              <a:p>
                <a:endParaRPr lang="en-US" dirty="0">
                  <a:solidFill>
                    <a:schemeClr val="bg2">
                      <a:lumMod val="85000"/>
                    </a:schemeClr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bg2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i="1" dirty="0" smtClean="0">
                        <a:solidFill>
                          <a:schemeClr val="bg2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err="1" smtClean="0">
                        <a:solidFill>
                          <a:schemeClr val="bg2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𝑛𝑙𝑔𝑛</m:t>
                    </m:r>
                    <m:r>
                      <a:rPr lang="en-US" i="1" dirty="0" smtClean="0">
                        <a:solidFill>
                          <a:schemeClr val="bg2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i="1" dirty="0">
                        <a:solidFill>
                          <a:schemeClr val="bg2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chemeClr val="bg2">
                        <a:lumMod val="85000"/>
                      </a:schemeClr>
                    </a:solidFill>
                  </a:rPr>
                  <a:t>is the best and average case complexity</a:t>
                </a:r>
              </a:p>
              <a:p>
                <a:endParaRPr lang="en-US" dirty="0">
                  <a:solidFill>
                    <a:schemeClr val="bg2">
                      <a:lumMod val="85000"/>
                    </a:schemeClr>
                  </a:solidFill>
                </a:endParaRPr>
              </a:p>
              <a:p>
                <a:r>
                  <a:rPr lang="en-US" dirty="0">
                    <a:solidFill>
                      <a:schemeClr val="bg2">
                        <a:lumMod val="85000"/>
                      </a:schemeClr>
                    </a:solidFill>
                  </a:rPr>
                  <a:t>Worst case is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bg2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i="1" dirty="0" smtClean="0">
                        <a:solidFill>
                          <a:schemeClr val="bg2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i="1" dirty="0" smtClean="0">
                            <a:solidFill>
                              <a:schemeClr val="bg2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dirty="0" smtClean="0">
                            <a:solidFill>
                              <a:schemeClr val="bg2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  <m:sup>
                        <m:r>
                          <a:rPr lang="en-US" b="1" i="1" dirty="0" smtClean="0">
                            <a:solidFill>
                              <a:schemeClr val="bg2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i="1" dirty="0" smtClean="0">
                        <a:solidFill>
                          <a:schemeClr val="bg2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bg2">
                      <a:lumMod val="8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4BE40F35-DCF3-8547-8826-5C5E135A38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xfrm>
                <a:off x="671756" y="2349122"/>
                <a:ext cx="8392416" cy="2684272"/>
              </a:xfrm>
              <a:blipFill>
                <a:blip r:embed="rId2"/>
                <a:stretch>
                  <a:fillRect l="-906" t="-18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6B8AC1EF-924B-6A42-81E0-D71EB82A6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TLDR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7366A5-2E86-254F-B324-BE4826B1B9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1466" y="123750"/>
            <a:ext cx="3721808" cy="1155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089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A36E221-70A1-AB42-8E86-26E84499A5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892" y="3128355"/>
            <a:ext cx="4269790" cy="30459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 descr="Big-O Notation Explained | Daniel Miessler">
            <a:extLst>
              <a:ext uri="{FF2B5EF4-FFF2-40B4-BE49-F238E27FC236}">
                <a16:creationId xmlns:a16="http://schemas.microsoft.com/office/drawing/2014/main" id="{CF12BB76-C802-0545-87FF-6EB4197ABA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698" y="253222"/>
            <a:ext cx="4127500" cy="2590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B5F1473-3B0C-864F-B361-54A8119DF3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1848" y="3128355"/>
            <a:ext cx="4186699" cy="30459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37084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CSS143 Computer Programming (II)</a:t>
            </a:r>
          </a:p>
        </p:txBody>
      </p:sp>
    </p:spTree>
    <p:extLst>
      <p:ext uri="{BB962C8B-B14F-4D97-AF65-F5344CB8AC3E}">
        <p14:creationId xmlns:p14="http://schemas.microsoft.com/office/powerpoint/2010/main" val="6652446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A36E221-70A1-AB42-8E86-26E84499A5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114" y="2104898"/>
            <a:ext cx="4269790" cy="30459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B5F1473-3B0C-864F-B361-54A8119DF3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5070" y="2104898"/>
            <a:ext cx="4186699" cy="30459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902D607C-D6FF-7445-94E0-50268DB7719D}"/>
                  </a:ext>
                </a:extLst>
              </p:cNvPr>
              <p:cNvSpPr/>
              <p:nvPr/>
            </p:nvSpPr>
            <p:spPr>
              <a:xfrm>
                <a:off x="6666564" y="2188238"/>
                <a:ext cx="1747594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𝑶</m:t>
                      </m:r>
                      <m:r>
                        <a:rPr lang="en-US" sz="16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b="1" i="1" dirty="0" err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𝒏𝒍𝒈𝒏</m:t>
                      </m:r>
                      <m:r>
                        <a:rPr lang="en-US" sz="1600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en-US" sz="1600" b="1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902D607C-D6FF-7445-94E0-50268DB771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6564" y="2188238"/>
                <a:ext cx="1747594" cy="338554"/>
              </a:xfrm>
              <a:prstGeom prst="rect">
                <a:avLst/>
              </a:prstGeom>
              <a:blipFill>
                <a:blip r:embed="rId4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16099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31E37FE-0EA3-F949-B1FB-6B5F4A2E07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Quick</a:t>
            </a:r>
            <a:r>
              <a:rPr lang="zh-CN" altLang="en-US" dirty="0"/>
              <a:t> </a:t>
            </a:r>
            <a:r>
              <a:rPr lang="en-US" altLang="zh-CN" dirty="0"/>
              <a:t>Sort</a:t>
            </a:r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4633FDC-8214-AB44-855C-2189EE86F208}"/>
              </a:ext>
            </a:extLst>
          </p:cNvPr>
          <p:cNvGrpSpPr/>
          <p:nvPr/>
        </p:nvGrpSpPr>
        <p:grpSpPr>
          <a:xfrm>
            <a:off x="352338" y="2537670"/>
            <a:ext cx="3368491" cy="838899"/>
            <a:chOff x="352338" y="2537670"/>
            <a:chExt cx="3368491" cy="838899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6CD8C241-3796-6E45-993E-13DF8E2263DE}"/>
                </a:ext>
              </a:extLst>
            </p:cNvPr>
            <p:cNvSpPr/>
            <p:nvPr/>
          </p:nvSpPr>
          <p:spPr>
            <a:xfrm>
              <a:off x="352338" y="2537670"/>
              <a:ext cx="838899" cy="838899"/>
            </a:xfrm>
            <a:prstGeom prst="ellips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000" dirty="0">
                  <a:solidFill>
                    <a:srgbClr val="00B050"/>
                  </a:solidFill>
                </a:rPr>
                <a:t>9</a:t>
              </a:r>
              <a:endParaRPr lang="en-US" sz="4000" dirty="0">
                <a:solidFill>
                  <a:srgbClr val="00B050"/>
                </a:solidFill>
              </a:endParaRP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9E896834-307A-8645-8DBD-8281E2FD1C14}"/>
                </a:ext>
              </a:extLst>
            </p:cNvPr>
            <p:cNvSpPr/>
            <p:nvPr/>
          </p:nvSpPr>
          <p:spPr>
            <a:xfrm>
              <a:off x="1617134" y="2537670"/>
              <a:ext cx="838899" cy="838899"/>
            </a:xfrm>
            <a:prstGeom prst="ellips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000" dirty="0">
                  <a:solidFill>
                    <a:srgbClr val="00B050"/>
                  </a:solidFill>
                </a:rPr>
                <a:t>7</a:t>
              </a:r>
              <a:endParaRPr lang="en-US" sz="4000" dirty="0">
                <a:solidFill>
                  <a:srgbClr val="00B050"/>
                </a:solidFill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AE6F756F-568F-B248-BA15-AC43842B6291}"/>
                </a:ext>
              </a:extLst>
            </p:cNvPr>
            <p:cNvSpPr/>
            <p:nvPr/>
          </p:nvSpPr>
          <p:spPr>
            <a:xfrm>
              <a:off x="2881930" y="2537670"/>
              <a:ext cx="838899" cy="838899"/>
            </a:xfrm>
            <a:prstGeom prst="ellips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000" dirty="0">
                  <a:solidFill>
                    <a:srgbClr val="00B050"/>
                  </a:solidFill>
                </a:rPr>
                <a:t>6</a:t>
              </a:r>
              <a:endParaRPr lang="en-US" sz="4000" dirty="0">
                <a:solidFill>
                  <a:srgbClr val="00B050"/>
                </a:solidFill>
              </a:endParaRPr>
            </a:p>
          </p:txBody>
        </p:sp>
      </p:grpSp>
      <p:sp>
        <p:nvSpPr>
          <p:cNvPr id="7" name="Oval 6">
            <a:extLst>
              <a:ext uri="{FF2B5EF4-FFF2-40B4-BE49-F238E27FC236}">
                <a16:creationId xmlns:a16="http://schemas.microsoft.com/office/drawing/2014/main" id="{5569A6DC-9D6E-9C4E-86DF-D6FADF406543}"/>
              </a:ext>
            </a:extLst>
          </p:cNvPr>
          <p:cNvSpPr/>
          <p:nvPr/>
        </p:nvSpPr>
        <p:spPr>
          <a:xfrm>
            <a:off x="4146726" y="2537670"/>
            <a:ext cx="838899" cy="838899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>
                <a:solidFill>
                  <a:srgbClr val="00B050"/>
                </a:solidFill>
              </a:rPr>
              <a:t>5</a:t>
            </a:r>
            <a:endParaRPr lang="en-US" sz="4000" dirty="0">
              <a:solidFill>
                <a:srgbClr val="00B050"/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16742E6-18EB-9C49-8B47-59CE4D5E5C37}"/>
              </a:ext>
            </a:extLst>
          </p:cNvPr>
          <p:cNvGrpSpPr/>
          <p:nvPr/>
        </p:nvGrpSpPr>
        <p:grpSpPr>
          <a:xfrm>
            <a:off x="5411522" y="2537669"/>
            <a:ext cx="3368492" cy="838900"/>
            <a:chOff x="5411522" y="2537669"/>
            <a:chExt cx="3368492" cy="838900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3BA75977-C3B5-104E-BE54-4374C0B8C7E5}"/>
                </a:ext>
              </a:extLst>
            </p:cNvPr>
            <p:cNvSpPr/>
            <p:nvPr/>
          </p:nvSpPr>
          <p:spPr>
            <a:xfrm>
              <a:off x="5411522" y="2537670"/>
              <a:ext cx="838899" cy="838899"/>
            </a:xfrm>
            <a:prstGeom prst="ellips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000" dirty="0">
                  <a:solidFill>
                    <a:srgbClr val="00B050"/>
                  </a:solidFill>
                </a:rPr>
                <a:t>3</a:t>
              </a:r>
              <a:endParaRPr lang="en-US" sz="4000" dirty="0">
                <a:solidFill>
                  <a:srgbClr val="00B050"/>
                </a:solidFill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2BAF5EDE-A3DB-AB40-968A-326C0A4037B2}"/>
                </a:ext>
              </a:extLst>
            </p:cNvPr>
            <p:cNvSpPr/>
            <p:nvPr/>
          </p:nvSpPr>
          <p:spPr>
            <a:xfrm>
              <a:off x="6676318" y="2537670"/>
              <a:ext cx="838899" cy="838899"/>
            </a:xfrm>
            <a:prstGeom prst="ellips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000" dirty="0">
                  <a:solidFill>
                    <a:srgbClr val="00B050"/>
                  </a:solidFill>
                </a:rPr>
                <a:t>2</a:t>
              </a:r>
              <a:endParaRPr lang="en-US" sz="4000" dirty="0">
                <a:solidFill>
                  <a:srgbClr val="00B050"/>
                </a:solidFill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200BF4A6-A885-984A-969D-05F5BCC62654}"/>
                </a:ext>
              </a:extLst>
            </p:cNvPr>
            <p:cNvSpPr/>
            <p:nvPr/>
          </p:nvSpPr>
          <p:spPr>
            <a:xfrm>
              <a:off x="7941115" y="2537669"/>
              <a:ext cx="838899" cy="838899"/>
            </a:xfrm>
            <a:prstGeom prst="ellips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000" dirty="0">
                  <a:solidFill>
                    <a:srgbClr val="00B050"/>
                  </a:solidFill>
                </a:rPr>
                <a:t>1</a:t>
              </a:r>
              <a:endParaRPr lang="en-US" sz="4000" dirty="0">
                <a:solidFill>
                  <a:srgbClr val="00B050"/>
                </a:solidFill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17EDD605-2A1C-0B47-BAAD-9CE7438896D8}"/>
              </a:ext>
            </a:extLst>
          </p:cNvPr>
          <p:cNvGrpSpPr/>
          <p:nvPr/>
        </p:nvGrpSpPr>
        <p:grpSpPr>
          <a:xfrm>
            <a:off x="4106016" y="3376569"/>
            <a:ext cx="920317" cy="1534093"/>
            <a:chOff x="4106016" y="3376569"/>
            <a:chExt cx="920317" cy="1534093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944CFAD0-1BCE-FE4B-83E0-17D1261BA7C0}"/>
                </a:ext>
              </a:extLst>
            </p:cNvPr>
            <p:cNvCxnSpPr>
              <a:cxnSpLocks/>
              <a:endCxn id="7" idx="4"/>
            </p:cNvCxnSpPr>
            <p:nvPr/>
          </p:nvCxnSpPr>
          <p:spPr>
            <a:xfrm flipV="1">
              <a:off x="4566176" y="3376569"/>
              <a:ext cx="0" cy="935372"/>
            </a:xfrm>
            <a:prstGeom prst="straightConnector1">
              <a:avLst/>
            </a:prstGeom>
            <a:ln>
              <a:solidFill>
                <a:srgbClr val="E18344"/>
              </a:solidFill>
              <a:tail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F830AB8-DD99-A147-9868-A9B8CB6FFF89}"/>
                </a:ext>
              </a:extLst>
            </p:cNvPr>
            <p:cNvSpPr txBox="1"/>
            <p:nvPr/>
          </p:nvSpPr>
          <p:spPr>
            <a:xfrm>
              <a:off x="4106016" y="4387442"/>
              <a:ext cx="92031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dirty="0">
                  <a:solidFill>
                    <a:srgbClr val="E18344"/>
                  </a:solidFill>
                </a:rPr>
                <a:t>Pivot</a:t>
              </a:r>
              <a:endParaRPr lang="en-US" sz="2800" dirty="0">
                <a:solidFill>
                  <a:srgbClr val="E18344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B01B935-4584-F34B-9603-493760F63180}"/>
              </a:ext>
            </a:extLst>
          </p:cNvPr>
          <p:cNvGrpSpPr/>
          <p:nvPr/>
        </p:nvGrpSpPr>
        <p:grpSpPr>
          <a:xfrm>
            <a:off x="7900405" y="3376569"/>
            <a:ext cx="920317" cy="1534093"/>
            <a:chOff x="4106016" y="3376569"/>
            <a:chExt cx="920317" cy="1534093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AD02AAF4-F7D9-C246-B65D-81EB496C8F9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66176" y="3376569"/>
              <a:ext cx="0" cy="935372"/>
            </a:xfrm>
            <a:prstGeom prst="straightConnector1">
              <a:avLst/>
            </a:prstGeom>
            <a:ln>
              <a:solidFill>
                <a:srgbClr val="E18344"/>
              </a:solidFill>
              <a:tail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6484A3F-B427-0340-8184-E2FCE98082F7}"/>
                </a:ext>
              </a:extLst>
            </p:cNvPr>
            <p:cNvSpPr txBox="1"/>
            <p:nvPr/>
          </p:nvSpPr>
          <p:spPr>
            <a:xfrm>
              <a:off x="4106016" y="4387442"/>
              <a:ext cx="92031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dirty="0">
                  <a:solidFill>
                    <a:srgbClr val="E18344"/>
                  </a:solidFill>
                </a:rPr>
                <a:t>Pivot</a:t>
              </a:r>
              <a:endParaRPr lang="en-US" sz="2800" dirty="0">
                <a:solidFill>
                  <a:srgbClr val="E18344"/>
                </a:solidFill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CA687F18-1B83-7548-8229-FF52B75B6A6C}"/>
              </a:ext>
            </a:extLst>
          </p:cNvPr>
          <p:cNvSpPr txBox="1"/>
          <p:nvPr/>
        </p:nvSpPr>
        <p:spPr>
          <a:xfrm>
            <a:off x="1501629" y="5736869"/>
            <a:ext cx="42290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How will this impact the performance?</a:t>
            </a:r>
          </a:p>
        </p:txBody>
      </p:sp>
    </p:spTree>
    <p:extLst>
      <p:ext uri="{BB962C8B-B14F-4D97-AF65-F5344CB8AC3E}">
        <p14:creationId xmlns:p14="http://schemas.microsoft.com/office/powerpoint/2010/main" val="3094739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8450DC8-1DD2-AE4F-85B7-1C087B4B66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993" y="729843"/>
            <a:ext cx="7605112" cy="55199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2" descr="LEONARDO DICAPRIO LAUGHING MEME SCENE DJANGO UNCHAINED - YouTube">
            <a:extLst>
              <a:ext uri="{FF2B5EF4-FFF2-40B4-BE49-F238E27FC236}">
                <a16:creationId xmlns:a16="http://schemas.microsoft.com/office/drawing/2014/main" id="{D4242E3F-6480-1B42-BEDF-5BE5733637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76" t="13532" r="11743" b="12523"/>
          <a:stretch/>
        </p:blipFill>
        <p:spPr bwMode="auto">
          <a:xfrm flipH="1">
            <a:off x="290763" y="5641215"/>
            <a:ext cx="1174459" cy="973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6654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8F1F0A1-B293-2A41-AB97-7FA0B3DBE2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860" y="645952"/>
            <a:ext cx="7432186" cy="51390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26" name="Picture 2" descr="LEONARDO DICAPRIO LAUGHING MEME SCENE DJANGO UNCHAINED - YouTube">
            <a:extLst>
              <a:ext uri="{FF2B5EF4-FFF2-40B4-BE49-F238E27FC236}">
                <a16:creationId xmlns:a16="http://schemas.microsoft.com/office/drawing/2014/main" id="{845C0B87-6061-204E-90B5-CDDE50E860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76" t="13532" r="11743" b="12523"/>
          <a:stretch/>
        </p:blipFill>
        <p:spPr bwMode="auto">
          <a:xfrm>
            <a:off x="6644080" y="5447889"/>
            <a:ext cx="1174459" cy="973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3038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4BE40F35-DCF3-8547-8826-5C5E135A38EC}"/>
                  </a:ext>
                </a:extLst>
              </p:cNvPr>
              <p:cNvSpPr>
                <a:spLocks noGrp="1"/>
              </p:cNvSpPr>
              <p:nvPr>
                <p:ph type="body" sz="quarter" idx="11"/>
              </p:nvPr>
            </p:nvSpPr>
            <p:spPr>
              <a:xfrm>
                <a:off x="671756" y="2349122"/>
                <a:ext cx="8392416" cy="2684272"/>
              </a:xfrm>
            </p:spPr>
            <p:txBody>
              <a:bodyPr/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Pivot and Swap needs to be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endParaRPr lang="en-US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err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𝑛𝑙𝑔𝑛</m:t>
                    </m:r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is the best and average case complexity</a:t>
                </a:r>
              </a:p>
              <a:p>
                <a:endParaRPr lang="en-US" dirty="0">
                  <a:solidFill>
                    <a:schemeClr val="tx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Worst case is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  <m:sup>
                        <m:r>
                          <a:rPr lang="en-US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4BE40F35-DCF3-8547-8826-5C5E135A38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xfrm>
                <a:off x="671756" y="2349122"/>
                <a:ext cx="8392416" cy="2684272"/>
              </a:xfrm>
              <a:blipFill>
                <a:blip r:embed="rId2"/>
                <a:stretch>
                  <a:fillRect l="-906" t="-18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6B8AC1EF-924B-6A42-81E0-D71EB82A6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TLDR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7366A5-2E86-254F-B324-BE4826B1B9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1466" y="123750"/>
            <a:ext cx="3721808" cy="1155044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52E16BD2-CB4B-2441-BE20-CBACC2BB74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5772" y="5037886"/>
            <a:ext cx="1373714" cy="1144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48531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AF278C3-7DDC-2C42-B355-2EC05F28390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97912" y="803472"/>
            <a:ext cx="8196210" cy="544562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Final</a:t>
            </a:r>
            <a:r>
              <a:rPr lang="zh-CN" altLang="en-US" dirty="0"/>
              <a:t> </a:t>
            </a:r>
            <a:r>
              <a:rPr lang="en-US" altLang="zh-CN" dirty="0"/>
              <a:t>Project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15762C-AA29-9D45-8915-7105CB8EF7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8879" y="2036189"/>
            <a:ext cx="4711795" cy="39129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95954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915D9F9-3CE8-8F44-B0D3-C20E8E2DB6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Indexing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B5339E-4902-EC40-9ED8-F64A7EFCF126}"/>
              </a:ext>
            </a:extLst>
          </p:cNvPr>
          <p:cNvSpPr txBox="1"/>
          <p:nvPr/>
        </p:nvSpPr>
        <p:spPr>
          <a:xfrm>
            <a:off x="520985" y="1973420"/>
            <a:ext cx="32912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Information</a:t>
            </a:r>
            <a:r>
              <a:rPr lang="zh-CN" altLang="en-US" b="1" dirty="0"/>
              <a:t> </a:t>
            </a:r>
            <a:r>
              <a:rPr lang="en-US" altLang="zh-CN" b="1" dirty="0"/>
              <a:t>required</a:t>
            </a:r>
            <a:r>
              <a:rPr lang="zh-CN" altLang="en-US" b="1" dirty="0"/>
              <a:t> </a:t>
            </a:r>
            <a:r>
              <a:rPr lang="en-US" altLang="zh-CN" b="1" dirty="0"/>
              <a:t>for</a:t>
            </a:r>
            <a:r>
              <a:rPr lang="zh-CN" altLang="en-US" b="1" dirty="0"/>
              <a:t> </a:t>
            </a:r>
            <a:r>
              <a:rPr lang="en-US" altLang="zh-CN" b="1" dirty="0"/>
              <a:t>search: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07330D7-BAA1-034F-BDB4-48E2BD581BDD}"/>
              </a:ext>
            </a:extLst>
          </p:cNvPr>
          <p:cNvSpPr txBox="1"/>
          <p:nvPr/>
        </p:nvSpPr>
        <p:spPr>
          <a:xfrm>
            <a:off x="3886199" y="1503410"/>
            <a:ext cx="41490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Which</a:t>
            </a:r>
            <a:r>
              <a:rPr lang="zh-CN" altLang="en-US" sz="2000" dirty="0"/>
              <a:t> </a:t>
            </a:r>
            <a:r>
              <a:rPr lang="en-US" altLang="zh-CN" sz="2000" dirty="0"/>
              <a:t>document</a:t>
            </a:r>
            <a:r>
              <a:rPr lang="zh-CN" altLang="en-US" sz="2000" dirty="0"/>
              <a:t> </a:t>
            </a:r>
            <a:r>
              <a:rPr lang="en-US" altLang="zh-CN" sz="2000" dirty="0"/>
              <a:t>contains</a:t>
            </a:r>
            <a:r>
              <a:rPr lang="zh-CN" altLang="en-US" sz="2000" dirty="0"/>
              <a:t> </a:t>
            </a:r>
            <a:r>
              <a:rPr lang="en-US" altLang="zh-CN" sz="2000" dirty="0"/>
              <a:t>both</a:t>
            </a:r>
            <a:r>
              <a:rPr lang="zh-CN" altLang="en-US" sz="2000" dirty="0"/>
              <a:t> </a:t>
            </a:r>
            <a:r>
              <a:rPr lang="en-US" altLang="zh-CN" sz="2000" dirty="0"/>
              <a:t>words</a:t>
            </a:r>
            <a:endParaRPr lang="en-US" sz="2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1675B9-DF24-0543-B7F0-41BC7A901BEB}"/>
              </a:ext>
            </a:extLst>
          </p:cNvPr>
          <p:cNvSpPr txBox="1"/>
          <p:nvPr/>
        </p:nvSpPr>
        <p:spPr>
          <a:xfrm>
            <a:off x="3886200" y="2514207"/>
            <a:ext cx="44150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Location</a:t>
            </a:r>
            <a:r>
              <a:rPr lang="zh-CN" altLang="en-US" sz="2000" dirty="0"/>
              <a:t> </a:t>
            </a:r>
            <a:r>
              <a:rPr lang="en-US" altLang="zh-CN" sz="2000" dirty="0"/>
              <a:t>of</a:t>
            </a:r>
            <a:r>
              <a:rPr lang="zh-CN" altLang="en-US" sz="2000" dirty="0"/>
              <a:t> </a:t>
            </a:r>
            <a:r>
              <a:rPr lang="en-US" altLang="zh-CN" sz="2000" dirty="0"/>
              <a:t>each</a:t>
            </a:r>
            <a:r>
              <a:rPr lang="zh-CN" altLang="en-US" sz="2000" dirty="0"/>
              <a:t> </a:t>
            </a:r>
            <a:r>
              <a:rPr lang="en-US" altLang="zh-CN" sz="2000" dirty="0"/>
              <a:t>word</a:t>
            </a:r>
            <a:r>
              <a:rPr lang="zh-CN" altLang="en-US" sz="2000" dirty="0"/>
              <a:t> </a:t>
            </a:r>
            <a:r>
              <a:rPr lang="en-US" altLang="zh-CN" sz="2000" dirty="0"/>
              <a:t>in</a:t>
            </a:r>
            <a:r>
              <a:rPr lang="zh-CN" altLang="en-US" sz="2000" dirty="0"/>
              <a:t> </a:t>
            </a:r>
            <a:r>
              <a:rPr lang="en-US" altLang="zh-CN" sz="2000" dirty="0"/>
              <a:t>each</a:t>
            </a:r>
            <a:r>
              <a:rPr lang="zh-CN" altLang="en-US" sz="2000" dirty="0"/>
              <a:t> </a:t>
            </a:r>
            <a:r>
              <a:rPr lang="en-US" altLang="zh-CN" sz="2000" dirty="0"/>
              <a:t>document</a:t>
            </a:r>
            <a:endParaRPr lang="en-US" sz="2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271214F-55EA-3B49-A41A-2BE0D58622AC}"/>
              </a:ext>
            </a:extLst>
          </p:cNvPr>
          <p:cNvSpPr txBox="1"/>
          <p:nvPr/>
        </p:nvSpPr>
        <p:spPr>
          <a:xfrm>
            <a:off x="4052880" y="1982945"/>
            <a:ext cx="3308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E18344"/>
                </a:solidFill>
              </a:rPr>
              <a:t>“world”</a:t>
            </a:r>
            <a:r>
              <a:rPr lang="zh-CN" altLang="en-US" b="1" dirty="0">
                <a:solidFill>
                  <a:srgbClr val="E18344"/>
                </a:solidFill>
              </a:rPr>
              <a:t> </a:t>
            </a:r>
            <a:r>
              <a:rPr lang="en-US" altLang="zh-CN" b="1" dirty="0">
                <a:solidFill>
                  <a:srgbClr val="E18344"/>
                </a:solidFill>
                <a:sym typeface="Wingdings" pitchFamily="2" charset="2"/>
              </a:rPr>
              <a:t></a:t>
            </a:r>
            <a:r>
              <a:rPr lang="zh-CN" altLang="en-US" b="1" dirty="0">
                <a:solidFill>
                  <a:srgbClr val="E18344"/>
                </a:solidFill>
                <a:sym typeface="Wingdings" pitchFamily="2" charset="2"/>
              </a:rPr>
              <a:t> </a:t>
            </a:r>
            <a:r>
              <a:rPr lang="en-US" altLang="zh-CN" b="1" dirty="0">
                <a:solidFill>
                  <a:srgbClr val="E18344"/>
                </a:solidFill>
                <a:sym typeface="Wingdings" pitchFamily="2" charset="2"/>
              </a:rPr>
              <a:t>documents[0,2,3,4,5]</a:t>
            </a:r>
            <a:endParaRPr lang="en-US" b="1" dirty="0">
              <a:solidFill>
                <a:srgbClr val="E18344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AC927F-75D5-C744-8043-3FF4907BB7CB}"/>
              </a:ext>
            </a:extLst>
          </p:cNvPr>
          <p:cNvSpPr txBox="1"/>
          <p:nvPr/>
        </p:nvSpPr>
        <p:spPr>
          <a:xfrm>
            <a:off x="4052880" y="3076247"/>
            <a:ext cx="2946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E18344"/>
                </a:solidFill>
              </a:rPr>
              <a:t>“world”</a:t>
            </a:r>
            <a:r>
              <a:rPr lang="zh-CN" altLang="en-US" b="1" dirty="0">
                <a:solidFill>
                  <a:srgbClr val="E18344"/>
                </a:solidFill>
              </a:rPr>
              <a:t> </a:t>
            </a:r>
            <a:r>
              <a:rPr lang="en-US" altLang="zh-CN" b="1" dirty="0">
                <a:solidFill>
                  <a:srgbClr val="E18344"/>
                </a:solidFill>
                <a:sym typeface="Wingdings" pitchFamily="2" charset="2"/>
              </a:rPr>
              <a:t></a:t>
            </a:r>
            <a:r>
              <a:rPr lang="zh-CN" altLang="en-US" b="1" dirty="0">
                <a:solidFill>
                  <a:srgbClr val="E18344"/>
                </a:solidFill>
                <a:sym typeface="Wingdings" pitchFamily="2" charset="2"/>
              </a:rPr>
              <a:t> </a:t>
            </a:r>
            <a:r>
              <a:rPr lang="en-US" altLang="zh-CN" b="1" dirty="0">
                <a:solidFill>
                  <a:srgbClr val="E18344"/>
                </a:solidFill>
                <a:sym typeface="Wingdings" pitchFamily="2" charset="2"/>
              </a:rPr>
              <a:t>doc</a:t>
            </a:r>
            <a:r>
              <a:rPr lang="zh-CN" altLang="en-US" b="1" dirty="0">
                <a:solidFill>
                  <a:srgbClr val="E18344"/>
                </a:solidFill>
                <a:sym typeface="Wingdings" pitchFamily="2" charset="2"/>
              </a:rPr>
              <a:t> </a:t>
            </a:r>
            <a:r>
              <a:rPr lang="en-US" altLang="zh-CN" b="1" dirty="0">
                <a:solidFill>
                  <a:srgbClr val="E18344"/>
                </a:solidFill>
                <a:sym typeface="Wingdings" pitchFamily="2" charset="2"/>
              </a:rPr>
              <a:t>0</a:t>
            </a:r>
            <a:r>
              <a:rPr lang="zh-CN" altLang="en-US" b="1" dirty="0">
                <a:solidFill>
                  <a:srgbClr val="E18344"/>
                </a:solidFill>
                <a:sym typeface="Wingdings" pitchFamily="2" charset="2"/>
              </a:rPr>
              <a:t> </a:t>
            </a:r>
            <a:r>
              <a:rPr lang="en-US" altLang="zh-CN" b="1" dirty="0">
                <a:solidFill>
                  <a:srgbClr val="E18344"/>
                </a:solidFill>
                <a:sym typeface="Wingdings" pitchFamily="2" charset="2"/>
              </a:rPr>
              <a:t>{position</a:t>
            </a:r>
            <a:r>
              <a:rPr lang="zh-CN" altLang="en-US" b="1" dirty="0">
                <a:solidFill>
                  <a:srgbClr val="E18344"/>
                </a:solidFill>
                <a:sym typeface="Wingdings" pitchFamily="2" charset="2"/>
              </a:rPr>
              <a:t> </a:t>
            </a:r>
            <a:r>
              <a:rPr lang="en-US" altLang="zh-CN" b="1" dirty="0">
                <a:solidFill>
                  <a:srgbClr val="E18344"/>
                </a:solidFill>
                <a:sym typeface="Wingdings" pitchFamily="2" charset="2"/>
              </a:rPr>
              <a:t>1}</a:t>
            </a:r>
            <a:endParaRPr lang="en-US" b="1" dirty="0">
              <a:solidFill>
                <a:srgbClr val="E18344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FB80E75-9F73-B34F-A24F-17E6E0F65F15}"/>
              </a:ext>
            </a:extLst>
          </p:cNvPr>
          <p:cNvSpPr txBox="1"/>
          <p:nvPr/>
        </p:nvSpPr>
        <p:spPr>
          <a:xfrm>
            <a:off x="5113555" y="3525004"/>
            <a:ext cx="910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E18344"/>
                </a:solidFill>
                <a:sym typeface="Wingdings" pitchFamily="2" charset="2"/>
              </a:rPr>
              <a:t>doc</a:t>
            </a:r>
            <a:r>
              <a:rPr lang="zh-CN" altLang="en-US" b="1" dirty="0">
                <a:solidFill>
                  <a:srgbClr val="E18344"/>
                </a:solidFill>
                <a:sym typeface="Wingdings" pitchFamily="2" charset="2"/>
              </a:rPr>
              <a:t> </a:t>
            </a:r>
            <a:r>
              <a:rPr lang="en-US" altLang="zh-CN" b="1" dirty="0">
                <a:solidFill>
                  <a:srgbClr val="E18344"/>
                </a:solidFill>
                <a:sym typeface="Wingdings" pitchFamily="2" charset="2"/>
              </a:rPr>
              <a:t>1</a:t>
            </a:r>
            <a:r>
              <a:rPr lang="zh-CN" altLang="en-US" b="1" dirty="0">
                <a:solidFill>
                  <a:srgbClr val="E18344"/>
                </a:solidFill>
                <a:sym typeface="Wingdings" pitchFamily="2" charset="2"/>
              </a:rPr>
              <a:t> </a:t>
            </a:r>
            <a:r>
              <a:rPr lang="en-US" altLang="zh-CN" b="1" dirty="0">
                <a:solidFill>
                  <a:srgbClr val="E18344"/>
                </a:solidFill>
                <a:sym typeface="Wingdings" pitchFamily="2" charset="2"/>
              </a:rPr>
              <a:t>{}</a:t>
            </a:r>
            <a:endParaRPr lang="en-US" b="1" dirty="0">
              <a:solidFill>
                <a:srgbClr val="E18344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9038450-855F-5243-9711-C8AD0CE00754}"/>
              </a:ext>
            </a:extLst>
          </p:cNvPr>
          <p:cNvSpPr txBox="1"/>
          <p:nvPr/>
        </p:nvSpPr>
        <p:spPr>
          <a:xfrm>
            <a:off x="5113554" y="3918447"/>
            <a:ext cx="180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E18344"/>
                </a:solidFill>
                <a:sym typeface="Wingdings" pitchFamily="2" charset="2"/>
              </a:rPr>
              <a:t>doc</a:t>
            </a:r>
            <a:r>
              <a:rPr lang="zh-CN" altLang="en-US" b="1" dirty="0">
                <a:solidFill>
                  <a:srgbClr val="E18344"/>
                </a:solidFill>
                <a:sym typeface="Wingdings" pitchFamily="2" charset="2"/>
              </a:rPr>
              <a:t> </a:t>
            </a:r>
            <a:r>
              <a:rPr lang="en-US" altLang="zh-CN" b="1" dirty="0">
                <a:solidFill>
                  <a:srgbClr val="E18344"/>
                </a:solidFill>
                <a:sym typeface="Wingdings" pitchFamily="2" charset="2"/>
              </a:rPr>
              <a:t>2</a:t>
            </a:r>
            <a:r>
              <a:rPr lang="zh-CN" altLang="en-US" b="1" dirty="0">
                <a:solidFill>
                  <a:srgbClr val="E18344"/>
                </a:solidFill>
                <a:sym typeface="Wingdings" pitchFamily="2" charset="2"/>
              </a:rPr>
              <a:t> </a:t>
            </a:r>
            <a:r>
              <a:rPr lang="en-US" altLang="zh-CN" b="1" dirty="0">
                <a:solidFill>
                  <a:srgbClr val="E18344"/>
                </a:solidFill>
                <a:sym typeface="Wingdings" pitchFamily="2" charset="2"/>
              </a:rPr>
              <a:t>{position0}</a:t>
            </a:r>
            <a:endParaRPr lang="en-US" b="1" dirty="0">
              <a:solidFill>
                <a:srgbClr val="E18344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29139A6-56B7-0848-8B99-4156BF4200EB}"/>
              </a:ext>
            </a:extLst>
          </p:cNvPr>
          <p:cNvSpPr txBox="1"/>
          <p:nvPr/>
        </p:nvSpPr>
        <p:spPr>
          <a:xfrm>
            <a:off x="5113554" y="4260907"/>
            <a:ext cx="2242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E18344"/>
                </a:solidFill>
                <a:sym typeface="Wingdings" pitchFamily="2" charset="2"/>
              </a:rPr>
              <a:t>doc</a:t>
            </a:r>
            <a:r>
              <a:rPr lang="zh-CN" altLang="en-US" b="1" dirty="0">
                <a:solidFill>
                  <a:srgbClr val="E18344"/>
                </a:solidFill>
                <a:sym typeface="Wingdings" pitchFamily="2" charset="2"/>
              </a:rPr>
              <a:t> </a:t>
            </a:r>
            <a:r>
              <a:rPr lang="en-US" altLang="zh-CN" b="1" dirty="0">
                <a:solidFill>
                  <a:srgbClr val="E18344"/>
                </a:solidFill>
                <a:sym typeface="Wingdings" pitchFamily="2" charset="2"/>
              </a:rPr>
              <a:t>3</a:t>
            </a:r>
            <a:r>
              <a:rPr lang="zh-CN" altLang="en-US" b="1" dirty="0">
                <a:solidFill>
                  <a:srgbClr val="E18344"/>
                </a:solidFill>
                <a:sym typeface="Wingdings" pitchFamily="2" charset="2"/>
              </a:rPr>
              <a:t> </a:t>
            </a:r>
            <a:r>
              <a:rPr lang="en-US" altLang="zh-CN" b="1" dirty="0">
                <a:solidFill>
                  <a:srgbClr val="E18344"/>
                </a:solidFill>
                <a:sym typeface="Wingdings" pitchFamily="2" charset="2"/>
              </a:rPr>
              <a:t>{position</a:t>
            </a:r>
            <a:r>
              <a:rPr lang="zh-CN" altLang="en-US" b="1" dirty="0">
                <a:solidFill>
                  <a:srgbClr val="E18344"/>
                </a:solidFill>
                <a:sym typeface="Wingdings" pitchFamily="2" charset="2"/>
              </a:rPr>
              <a:t> </a:t>
            </a:r>
            <a:r>
              <a:rPr lang="en-US" altLang="zh-CN" b="1" dirty="0">
                <a:solidFill>
                  <a:srgbClr val="E18344"/>
                </a:solidFill>
                <a:sym typeface="Wingdings" pitchFamily="2" charset="2"/>
              </a:rPr>
              <a:t>0</a:t>
            </a:r>
            <a:r>
              <a:rPr lang="zh-CN" altLang="en-US" b="1" dirty="0">
                <a:solidFill>
                  <a:srgbClr val="E18344"/>
                </a:solidFill>
                <a:sym typeface="Wingdings" pitchFamily="2" charset="2"/>
              </a:rPr>
              <a:t> </a:t>
            </a:r>
            <a:r>
              <a:rPr lang="en-US" altLang="zh-CN" b="1" dirty="0">
                <a:solidFill>
                  <a:srgbClr val="E18344"/>
                </a:solidFill>
                <a:sym typeface="Wingdings" pitchFamily="2" charset="2"/>
              </a:rPr>
              <a:t>&amp;</a:t>
            </a:r>
            <a:r>
              <a:rPr lang="zh-CN" altLang="en-US" b="1" dirty="0">
                <a:solidFill>
                  <a:srgbClr val="E18344"/>
                </a:solidFill>
                <a:sym typeface="Wingdings" pitchFamily="2" charset="2"/>
              </a:rPr>
              <a:t> </a:t>
            </a:r>
            <a:r>
              <a:rPr lang="en-US" altLang="zh-CN" b="1" dirty="0">
                <a:solidFill>
                  <a:srgbClr val="E18344"/>
                </a:solidFill>
                <a:sym typeface="Wingdings" pitchFamily="2" charset="2"/>
              </a:rPr>
              <a:t>1}</a:t>
            </a:r>
            <a:endParaRPr lang="en-US" b="1" dirty="0">
              <a:solidFill>
                <a:srgbClr val="E18344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748991E-DF82-2D4B-AF85-DF8688B1F271}"/>
              </a:ext>
            </a:extLst>
          </p:cNvPr>
          <p:cNvSpPr txBox="1"/>
          <p:nvPr/>
        </p:nvSpPr>
        <p:spPr>
          <a:xfrm>
            <a:off x="5113554" y="4612626"/>
            <a:ext cx="1858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E18344"/>
                </a:solidFill>
                <a:sym typeface="Wingdings" pitchFamily="2" charset="2"/>
              </a:rPr>
              <a:t>doc</a:t>
            </a:r>
            <a:r>
              <a:rPr lang="zh-CN" altLang="en-US" b="1" dirty="0">
                <a:solidFill>
                  <a:srgbClr val="E18344"/>
                </a:solidFill>
                <a:sym typeface="Wingdings" pitchFamily="2" charset="2"/>
              </a:rPr>
              <a:t> </a:t>
            </a:r>
            <a:r>
              <a:rPr lang="en-US" altLang="zh-CN" b="1" dirty="0">
                <a:solidFill>
                  <a:srgbClr val="E18344"/>
                </a:solidFill>
                <a:sym typeface="Wingdings" pitchFamily="2" charset="2"/>
              </a:rPr>
              <a:t>4</a:t>
            </a:r>
            <a:r>
              <a:rPr lang="zh-CN" altLang="en-US" b="1" dirty="0">
                <a:solidFill>
                  <a:srgbClr val="E18344"/>
                </a:solidFill>
                <a:sym typeface="Wingdings" pitchFamily="2" charset="2"/>
              </a:rPr>
              <a:t> </a:t>
            </a:r>
            <a:r>
              <a:rPr lang="en-US" altLang="zh-CN" b="1" dirty="0">
                <a:solidFill>
                  <a:srgbClr val="E18344"/>
                </a:solidFill>
                <a:sym typeface="Wingdings" pitchFamily="2" charset="2"/>
              </a:rPr>
              <a:t>{position</a:t>
            </a:r>
            <a:r>
              <a:rPr lang="zh-CN" altLang="en-US" b="1" dirty="0">
                <a:solidFill>
                  <a:srgbClr val="E18344"/>
                </a:solidFill>
                <a:sym typeface="Wingdings" pitchFamily="2" charset="2"/>
              </a:rPr>
              <a:t> </a:t>
            </a:r>
            <a:r>
              <a:rPr lang="en-US" altLang="zh-CN" b="1" dirty="0">
                <a:solidFill>
                  <a:srgbClr val="E18344"/>
                </a:solidFill>
                <a:sym typeface="Wingdings" pitchFamily="2" charset="2"/>
              </a:rPr>
              <a:t>4}</a:t>
            </a:r>
            <a:endParaRPr lang="en-US" b="1" dirty="0">
              <a:solidFill>
                <a:srgbClr val="E18344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3929F66-B986-DA45-A696-250110A5F922}"/>
              </a:ext>
            </a:extLst>
          </p:cNvPr>
          <p:cNvSpPr txBox="1"/>
          <p:nvPr/>
        </p:nvSpPr>
        <p:spPr>
          <a:xfrm>
            <a:off x="5113554" y="4964345"/>
            <a:ext cx="1858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E18344"/>
                </a:solidFill>
                <a:sym typeface="Wingdings" pitchFamily="2" charset="2"/>
              </a:rPr>
              <a:t>doc</a:t>
            </a:r>
            <a:r>
              <a:rPr lang="zh-CN" altLang="en-US" b="1" dirty="0">
                <a:solidFill>
                  <a:srgbClr val="E18344"/>
                </a:solidFill>
                <a:sym typeface="Wingdings" pitchFamily="2" charset="2"/>
              </a:rPr>
              <a:t> </a:t>
            </a:r>
            <a:r>
              <a:rPr lang="en-US" altLang="zh-CN" b="1" dirty="0">
                <a:solidFill>
                  <a:srgbClr val="E18344"/>
                </a:solidFill>
                <a:sym typeface="Wingdings" pitchFamily="2" charset="2"/>
              </a:rPr>
              <a:t>5</a:t>
            </a:r>
            <a:r>
              <a:rPr lang="zh-CN" altLang="en-US" b="1" dirty="0">
                <a:solidFill>
                  <a:srgbClr val="E18344"/>
                </a:solidFill>
                <a:sym typeface="Wingdings" pitchFamily="2" charset="2"/>
              </a:rPr>
              <a:t> </a:t>
            </a:r>
            <a:r>
              <a:rPr lang="en-US" altLang="zh-CN" b="1" dirty="0">
                <a:solidFill>
                  <a:srgbClr val="E18344"/>
                </a:solidFill>
                <a:sym typeface="Wingdings" pitchFamily="2" charset="2"/>
              </a:rPr>
              <a:t>{position</a:t>
            </a:r>
            <a:r>
              <a:rPr lang="zh-CN" altLang="en-US" b="1" dirty="0">
                <a:solidFill>
                  <a:srgbClr val="E18344"/>
                </a:solidFill>
                <a:sym typeface="Wingdings" pitchFamily="2" charset="2"/>
              </a:rPr>
              <a:t> </a:t>
            </a:r>
            <a:r>
              <a:rPr lang="en-US" altLang="zh-CN" b="1" dirty="0">
                <a:solidFill>
                  <a:srgbClr val="E18344"/>
                </a:solidFill>
                <a:sym typeface="Wingdings" pitchFamily="2" charset="2"/>
              </a:rPr>
              <a:t>2}</a:t>
            </a:r>
            <a:endParaRPr lang="en-US" b="1" dirty="0">
              <a:solidFill>
                <a:srgbClr val="E18344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0DCAB51-853D-2F45-B90A-A3641A832B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850" y="5976829"/>
            <a:ext cx="6997700" cy="355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3" name="Elbow Connector 12">
            <a:extLst>
              <a:ext uri="{FF2B5EF4-FFF2-40B4-BE49-F238E27FC236}">
                <a16:creationId xmlns:a16="http://schemas.microsoft.com/office/drawing/2014/main" id="{DD49B7A9-8D7D-9A43-9FA0-5F166B1B94EC}"/>
              </a:ext>
            </a:extLst>
          </p:cNvPr>
          <p:cNvCxnSpPr>
            <a:cxnSpLocks/>
            <a:stCxn id="23" idx="2"/>
            <a:endCxn id="18" idx="0"/>
          </p:cNvCxnSpPr>
          <p:nvPr/>
        </p:nvCxnSpPr>
        <p:spPr>
          <a:xfrm rot="5400000">
            <a:off x="1624801" y="2948777"/>
            <a:ext cx="2451112" cy="3443287"/>
          </a:xfrm>
          <a:prstGeom prst="bentConnector3">
            <a:avLst>
              <a:gd name="adj1" fmla="val 16969"/>
            </a:avLst>
          </a:prstGeom>
          <a:ln>
            <a:solidFill>
              <a:srgbClr val="C00000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DEFE8E7C-F642-C848-A616-BB821C54DCCD}"/>
              </a:ext>
            </a:extLst>
          </p:cNvPr>
          <p:cNvSpPr/>
          <p:nvPr/>
        </p:nvSpPr>
        <p:spPr>
          <a:xfrm>
            <a:off x="781050" y="5895976"/>
            <a:ext cx="695325" cy="51435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17C7D27-BE45-9745-BE88-BF26B493D367}"/>
              </a:ext>
            </a:extLst>
          </p:cNvPr>
          <p:cNvSpPr/>
          <p:nvPr/>
        </p:nvSpPr>
        <p:spPr>
          <a:xfrm>
            <a:off x="1642819" y="5895976"/>
            <a:ext cx="566982" cy="51435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4FE57E5-6E52-054A-B1D3-FC26234306D0}"/>
              </a:ext>
            </a:extLst>
          </p:cNvPr>
          <p:cNvSpPr/>
          <p:nvPr/>
        </p:nvSpPr>
        <p:spPr>
          <a:xfrm>
            <a:off x="2376245" y="5895976"/>
            <a:ext cx="1271829" cy="530548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1878C37-6E44-3047-9469-AD9A92DA409E}"/>
              </a:ext>
            </a:extLst>
          </p:cNvPr>
          <p:cNvSpPr/>
          <p:nvPr/>
        </p:nvSpPr>
        <p:spPr>
          <a:xfrm>
            <a:off x="4169690" y="3098789"/>
            <a:ext cx="804619" cy="34607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8A66B5F-EC33-9B4D-AF26-9780FC753A27}"/>
              </a:ext>
            </a:extLst>
          </p:cNvPr>
          <p:cNvSpPr/>
          <p:nvPr/>
        </p:nvSpPr>
        <p:spPr>
          <a:xfrm>
            <a:off x="5113554" y="3171825"/>
            <a:ext cx="644064" cy="215245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Elbow Connector 25">
            <a:extLst>
              <a:ext uri="{FF2B5EF4-FFF2-40B4-BE49-F238E27FC236}">
                <a16:creationId xmlns:a16="http://schemas.microsoft.com/office/drawing/2014/main" id="{644C47C2-FA95-F34A-9A81-108CC4F37A1C}"/>
              </a:ext>
            </a:extLst>
          </p:cNvPr>
          <p:cNvCxnSpPr>
            <a:cxnSpLocks/>
            <a:stCxn id="25" idx="1"/>
            <a:endCxn id="19" idx="0"/>
          </p:cNvCxnSpPr>
          <p:nvPr/>
        </p:nvCxnSpPr>
        <p:spPr>
          <a:xfrm rot="10800000" flipV="1">
            <a:off x="1926310" y="4248052"/>
            <a:ext cx="3187244" cy="1647924"/>
          </a:xfrm>
          <a:prstGeom prst="bentConnector2">
            <a:avLst/>
          </a:prstGeom>
          <a:ln>
            <a:solidFill>
              <a:srgbClr val="C00000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83F749F8-85A0-5C44-BC59-99F49406F649}"/>
              </a:ext>
            </a:extLst>
          </p:cNvPr>
          <p:cNvSpPr/>
          <p:nvPr/>
        </p:nvSpPr>
        <p:spPr>
          <a:xfrm>
            <a:off x="5810916" y="4311890"/>
            <a:ext cx="1545559" cy="34607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Elbow Connector 30">
            <a:extLst>
              <a:ext uri="{FF2B5EF4-FFF2-40B4-BE49-F238E27FC236}">
                <a16:creationId xmlns:a16="http://schemas.microsoft.com/office/drawing/2014/main" id="{0C94DEDC-AD6C-AA46-803C-2163691DEC03}"/>
              </a:ext>
            </a:extLst>
          </p:cNvPr>
          <p:cNvCxnSpPr>
            <a:cxnSpLocks/>
            <a:stCxn id="30" idx="2"/>
            <a:endCxn id="20" idx="0"/>
          </p:cNvCxnSpPr>
          <p:nvPr/>
        </p:nvCxnSpPr>
        <p:spPr>
          <a:xfrm rot="5400000">
            <a:off x="4178923" y="3491202"/>
            <a:ext cx="1238011" cy="3571536"/>
          </a:xfrm>
          <a:prstGeom prst="bentConnector3">
            <a:avLst>
              <a:gd name="adj1" fmla="val 73851"/>
            </a:avLst>
          </a:prstGeom>
          <a:ln>
            <a:solidFill>
              <a:srgbClr val="C00000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4273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  <p:bldP spid="23" grpId="0" animBg="1"/>
      <p:bldP spid="25" grpId="0" animBg="1"/>
      <p:bldP spid="30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F421C0A-B07A-0941-ABA6-1C8ED3A500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6858" y="4660900"/>
            <a:ext cx="2971800" cy="21971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A1A9B00-D6A7-3344-8C24-A892F1E57A44}"/>
              </a:ext>
            </a:extLst>
          </p:cNvPr>
          <p:cNvSpPr txBox="1"/>
          <p:nvPr/>
        </p:nvSpPr>
        <p:spPr>
          <a:xfrm>
            <a:off x="3392720" y="2358797"/>
            <a:ext cx="39057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</a:rPr>
              <a:t>word </a:t>
            </a:r>
            <a:r>
              <a:rPr lang="en-US" sz="2400" b="1" dirty="0">
                <a:solidFill>
                  <a:srgbClr val="0070C0"/>
                </a:solidFill>
                <a:sym typeface="Wingdings" pitchFamily="2" charset="2"/>
              </a:rPr>
              <a:t> document + location</a:t>
            </a:r>
            <a:endParaRPr lang="en-US" sz="2400" b="1" dirty="0">
              <a:solidFill>
                <a:srgbClr val="0070C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B5339E-4902-EC40-9ED8-F64A7EFCF126}"/>
              </a:ext>
            </a:extLst>
          </p:cNvPr>
          <p:cNvSpPr txBox="1"/>
          <p:nvPr/>
        </p:nvSpPr>
        <p:spPr>
          <a:xfrm>
            <a:off x="1779073" y="2329951"/>
            <a:ext cx="14253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Indexing</a:t>
            </a:r>
            <a:r>
              <a:rPr lang="en-US" sz="2400" dirty="0"/>
              <a:t>: </a:t>
            </a:r>
          </a:p>
        </p:txBody>
      </p:sp>
      <p:sp>
        <p:nvSpPr>
          <p:cNvPr id="13" name="Title 2">
            <a:extLst>
              <a:ext uri="{FF2B5EF4-FFF2-40B4-BE49-F238E27FC236}">
                <a16:creationId xmlns:a16="http://schemas.microsoft.com/office/drawing/2014/main" id="{53FE9102-1734-7645-8492-E648CE7254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756" y="371511"/>
            <a:ext cx="8183759" cy="991998"/>
          </a:xfrm>
        </p:spPr>
        <p:txBody>
          <a:bodyPr/>
          <a:lstStyle/>
          <a:p>
            <a:r>
              <a:rPr lang="en-US" altLang="zh-CN" dirty="0"/>
              <a:t>Indexing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E4B5034-6941-3C42-BA6A-8897794673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7541" y="123953"/>
            <a:ext cx="2921117" cy="148711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23671A4-54BB-5B41-A1F0-2B3075E1F0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9980" y="3568192"/>
            <a:ext cx="2992287" cy="306381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4F00725-D59C-7B46-9E0B-BC1F4C20B7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1995" y="3568191"/>
            <a:ext cx="3172539" cy="3029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326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C6F97DD-A9F8-184F-B7FD-B9D9F47CE05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00306" y="2165350"/>
            <a:ext cx="7970345" cy="3082925"/>
          </a:xfrm>
        </p:spPr>
        <p:txBody>
          <a:bodyPr/>
          <a:lstStyle/>
          <a:p>
            <a:r>
              <a:rPr lang="en-US" altLang="zh-CN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Loop</a:t>
            </a:r>
            <a:r>
              <a:rPr lang="zh-CN" alt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through</a:t>
            </a:r>
            <a:r>
              <a:rPr lang="zh-CN" alt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each</a:t>
            </a:r>
            <a:r>
              <a:rPr lang="zh-CN" alt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document</a:t>
            </a:r>
          </a:p>
          <a:p>
            <a:endParaRPr lang="en-US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endParaRPr lang="en-US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r>
              <a:rPr lang="en-US" altLang="zh-CN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Split</a:t>
            </a:r>
            <a:r>
              <a:rPr lang="zh-CN" alt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each</a:t>
            </a:r>
            <a:r>
              <a:rPr lang="zh-CN" alt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document</a:t>
            </a:r>
            <a:r>
              <a:rPr lang="zh-CN" alt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(a</a:t>
            </a:r>
            <a:r>
              <a:rPr lang="zh-CN" alt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String)</a:t>
            </a:r>
            <a:r>
              <a:rPr lang="zh-CN" alt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by</a:t>
            </a:r>
            <a:r>
              <a:rPr lang="zh-CN" alt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white</a:t>
            </a:r>
            <a:r>
              <a:rPr lang="zh-CN" alt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spaces</a:t>
            </a:r>
          </a:p>
          <a:p>
            <a:endParaRPr lang="en-US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endParaRPr lang="en-US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r>
              <a:rPr lang="en-US" altLang="zh-CN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Add</a:t>
            </a:r>
            <a:r>
              <a:rPr lang="zh-CN" alt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the</a:t>
            </a:r>
            <a:r>
              <a:rPr lang="zh-CN" alt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location</a:t>
            </a:r>
            <a:r>
              <a:rPr lang="zh-CN" alt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of</a:t>
            </a:r>
            <a:r>
              <a:rPr lang="zh-CN" alt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each</a:t>
            </a:r>
            <a:r>
              <a:rPr lang="zh-CN" alt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word</a:t>
            </a:r>
            <a:r>
              <a:rPr lang="zh-CN" alt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into</a:t>
            </a:r>
            <a:r>
              <a:rPr lang="zh-CN" alt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the</a:t>
            </a:r>
            <a:r>
              <a:rPr lang="zh-CN" alt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index</a:t>
            </a:r>
            <a:r>
              <a:rPr lang="zh-CN" alt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map</a:t>
            </a:r>
            <a:endParaRPr lang="en-US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DCEA8F9-5DBB-A245-8C05-3053EAA49D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Indexing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B28B36-8B1B-DD46-B65F-9E92C8D281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1794" y="4135437"/>
            <a:ext cx="5041900" cy="406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47293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F421C0A-B07A-0941-ABA6-1C8ED3A500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200" y="4672685"/>
            <a:ext cx="2971800" cy="21971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02C9F23-479B-6B43-87FF-50F4245DF928}"/>
              </a:ext>
            </a:extLst>
          </p:cNvPr>
          <p:cNvSpPr txBox="1"/>
          <p:nvPr/>
        </p:nvSpPr>
        <p:spPr>
          <a:xfrm>
            <a:off x="600131" y="4226494"/>
            <a:ext cx="23732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</a:rPr>
              <a:t>Search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b="1" dirty="0">
                <a:solidFill>
                  <a:srgbClr val="00B050"/>
                </a:solidFill>
              </a:rPr>
              <a:t>“hello world”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CF9AA6E-394D-1347-AA09-ED5735B9BF52}"/>
              </a:ext>
            </a:extLst>
          </p:cNvPr>
          <p:cNvSpPr txBox="1"/>
          <p:nvPr/>
        </p:nvSpPr>
        <p:spPr>
          <a:xfrm>
            <a:off x="804771" y="1863935"/>
            <a:ext cx="362567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</a:rPr>
              <a:t>hello</a:t>
            </a:r>
            <a:r>
              <a:rPr lang="en-US" sz="2400" dirty="0"/>
              <a:t> </a:t>
            </a:r>
            <a:r>
              <a:rPr lang="en-US" sz="2400" dirty="0">
                <a:sym typeface="Wingdings" pitchFamily="2" charset="2"/>
              </a:rPr>
              <a:t>  doc{0, location{0}}</a:t>
            </a:r>
          </a:p>
          <a:p>
            <a:r>
              <a:rPr lang="en-US" sz="2400" dirty="0">
                <a:sym typeface="Wingdings" pitchFamily="2" charset="2"/>
              </a:rPr>
              <a:t>		   doc{1, location{0}}</a:t>
            </a:r>
          </a:p>
          <a:p>
            <a:r>
              <a:rPr lang="en-US" sz="2400" dirty="0">
                <a:sym typeface="Wingdings" pitchFamily="2" charset="2"/>
              </a:rPr>
              <a:t>		   doc{3, location{2}}</a:t>
            </a:r>
          </a:p>
          <a:p>
            <a:r>
              <a:rPr lang="en-US" sz="2400" dirty="0">
                <a:sym typeface="Wingdings" pitchFamily="2" charset="2"/>
              </a:rPr>
              <a:t>		   doc{4, location{2}}</a:t>
            </a:r>
          </a:p>
          <a:p>
            <a:r>
              <a:rPr lang="en-US" sz="2400" dirty="0">
                <a:sym typeface="Wingdings" pitchFamily="2" charset="2"/>
              </a:rPr>
              <a:t>		   doc{5, location{1}}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790DF18-F05E-DE4D-9941-803816F65E14}"/>
              </a:ext>
            </a:extLst>
          </p:cNvPr>
          <p:cNvSpPr txBox="1"/>
          <p:nvPr/>
        </p:nvSpPr>
        <p:spPr>
          <a:xfrm>
            <a:off x="4908598" y="1863935"/>
            <a:ext cx="4050468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</a:rPr>
              <a:t>world</a:t>
            </a:r>
            <a:r>
              <a:rPr lang="en-US" sz="2400" dirty="0"/>
              <a:t> </a:t>
            </a:r>
            <a:r>
              <a:rPr lang="en-US" sz="2400" dirty="0">
                <a:sym typeface="Wingdings" pitchFamily="2" charset="2"/>
              </a:rPr>
              <a:t>  doc{0, location{1}}</a:t>
            </a:r>
          </a:p>
          <a:p>
            <a:r>
              <a:rPr lang="en-US" sz="2400" dirty="0">
                <a:sym typeface="Wingdings" pitchFamily="2" charset="2"/>
              </a:rPr>
              <a:t>		     doc{2, location{0}}</a:t>
            </a:r>
          </a:p>
          <a:p>
            <a:r>
              <a:rPr lang="en-US" sz="2400" dirty="0">
                <a:sym typeface="Wingdings" pitchFamily="2" charset="2"/>
              </a:rPr>
              <a:t>		     doc{3, location{0, 1}}</a:t>
            </a:r>
          </a:p>
          <a:p>
            <a:r>
              <a:rPr lang="en-US" sz="2400" dirty="0">
                <a:sym typeface="Wingdings" pitchFamily="2" charset="2"/>
              </a:rPr>
              <a:t>		     doc{4, location{4}}</a:t>
            </a:r>
          </a:p>
          <a:p>
            <a:r>
              <a:rPr lang="en-US" sz="2400" dirty="0">
                <a:sym typeface="Wingdings" pitchFamily="2" charset="2"/>
              </a:rPr>
              <a:t>		     doc{5, location{2}}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F896D9-E05E-7E4A-8D7A-013C03C8BC43}"/>
              </a:ext>
            </a:extLst>
          </p:cNvPr>
          <p:cNvSpPr txBox="1"/>
          <p:nvPr/>
        </p:nvSpPr>
        <p:spPr>
          <a:xfrm>
            <a:off x="1430735" y="4794668"/>
            <a:ext cx="3332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Step one : document lists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2E9AEBE-0679-1F43-8640-5C2296BF1C91}"/>
              </a:ext>
            </a:extLst>
          </p:cNvPr>
          <p:cNvGrpSpPr/>
          <p:nvPr/>
        </p:nvGrpSpPr>
        <p:grpSpPr>
          <a:xfrm>
            <a:off x="1212049" y="5771235"/>
            <a:ext cx="2895645" cy="584775"/>
            <a:chOff x="1212049" y="5771235"/>
            <a:chExt cx="2895645" cy="584775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539F75B-0453-5045-8C62-7F967CC47DF4}"/>
                </a:ext>
              </a:extLst>
            </p:cNvPr>
            <p:cNvSpPr txBox="1"/>
            <p:nvPr/>
          </p:nvSpPr>
          <p:spPr>
            <a:xfrm>
              <a:off x="1839124" y="5771235"/>
              <a:ext cx="226857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{0, 1, 3, 4, 5}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9E77AB6-128D-694E-A5AE-DCD270DB1CFB}"/>
                </a:ext>
              </a:extLst>
            </p:cNvPr>
            <p:cNvSpPr/>
            <p:nvPr/>
          </p:nvSpPr>
          <p:spPr>
            <a:xfrm>
              <a:off x="1212049" y="5878742"/>
              <a:ext cx="65915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00B050"/>
                  </a:solidFill>
                </a:rPr>
                <a:t>hello</a:t>
              </a:r>
              <a:endParaRPr lang="en-US" dirty="0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8A4E68A-DBC1-A641-88A3-CB5B055DCA10}"/>
              </a:ext>
            </a:extLst>
          </p:cNvPr>
          <p:cNvGrpSpPr/>
          <p:nvPr/>
        </p:nvGrpSpPr>
        <p:grpSpPr>
          <a:xfrm>
            <a:off x="4359440" y="5771235"/>
            <a:ext cx="2929079" cy="584775"/>
            <a:chOff x="4359440" y="5771235"/>
            <a:chExt cx="2929079" cy="584775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774F07D-085C-3C46-826A-ECFE95B20810}"/>
                </a:ext>
              </a:extLst>
            </p:cNvPr>
            <p:cNvSpPr txBox="1"/>
            <p:nvPr/>
          </p:nvSpPr>
          <p:spPr>
            <a:xfrm>
              <a:off x="5019949" y="5771235"/>
              <a:ext cx="226857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{0, 2, 3, 4, 5}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D0C53943-90FB-234A-B82B-57894920D4D6}"/>
                </a:ext>
              </a:extLst>
            </p:cNvPr>
            <p:cNvSpPr/>
            <p:nvPr/>
          </p:nvSpPr>
          <p:spPr>
            <a:xfrm>
              <a:off x="4359440" y="5909380"/>
              <a:ext cx="73898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00B050"/>
                  </a:solidFill>
                </a:rPr>
                <a:t>world</a:t>
              </a:r>
              <a:endParaRPr lang="en-US" dirty="0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03E7E3E-7E2C-6D43-B544-9195989B46B2}"/>
              </a:ext>
            </a:extLst>
          </p:cNvPr>
          <p:cNvGrpSpPr/>
          <p:nvPr/>
        </p:nvGrpSpPr>
        <p:grpSpPr>
          <a:xfrm>
            <a:off x="922789" y="5773252"/>
            <a:ext cx="6044787" cy="584775"/>
            <a:chOff x="98390" y="6260880"/>
            <a:chExt cx="6044787" cy="584775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80FD3E0-0540-5145-B8CC-15FBCB14B5A6}"/>
                </a:ext>
              </a:extLst>
            </p:cNvPr>
            <p:cNvSpPr txBox="1"/>
            <p:nvPr/>
          </p:nvSpPr>
          <p:spPr>
            <a:xfrm>
              <a:off x="4050965" y="6260880"/>
              <a:ext cx="186461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{0, 3, 4, 5}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DC85253-DD6C-D341-A3FB-C9D60CC262ED}"/>
                </a:ext>
              </a:extLst>
            </p:cNvPr>
            <p:cNvSpPr/>
            <p:nvPr/>
          </p:nvSpPr>
          <p:spPr>
            <a:xfrm>
              <a:off x="98390" y="6405898"/>
              <a:ext cx="604478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1" dirty="0">
                  <a:solidFill>
                    <a:srgbClr val="00B050"/>
                  </a:solidFill>
                </a:rPr>
                <a:t>doc containing both “hello” and “world"</a:t>
              </a:r>
              <a:endParaRPr lang="en-US" dirty="0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375972A5-2579-F042-B3E7-9B00F74A5FAE}"/>
              </a:ext>
            </a:extLst>
          </p:cNvPr>
          <p:cNvSpPr txBox="1"/>
          <p:nvPr/>
        </p:nvSpPr>
        <p:spPr>
          <a:xfrm>
            <a:off x="7122254" y="6428231"/>
            <a:ext cx="2000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Intersection of lists</a:t>
            </a:r>
          </a:p>
        </p:txBody>
      </p:sp>
    </p:spTree>
    <p:extLst>
      <p:ext uri="{BB962C8B-B14F-4D97-AF65-F5344CB8AC3E}">
        <p14:creationId xmlns:p14="http://schemas.microsoft.com/office/powerpoint/2010/main" val="3244889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AEE60B7-256F-8245-BE68-E1BCE593651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2803" y="1707422"/>
            <a:ext cx="2142618" cy="1568536"/>
          </a:xfrm>
        </p:spPr>
        <p:txBody>
          <a:bodyPr/>
          <a:lstStyle/>
          <a:p>
            <a:r>
              <a:rPr lang="en-US" dirty="0"/>
              <a:t>Bubble</a:t>
            </a:r>
          </a:p>
          <a:p>
            <a:endParaRPr lang="en-US" dirty="0"/>
          </a:p>
          <a:p>
            <a:r>
              <a:rPr lang="en-US" dirty="0"/>
              <a:t>Insertion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628B7FB-CF21-A641-B569-B97E72B5A1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Re-cap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6822924-2116-4C4F-AA1A-6D9F93143BE2}"/>
                  </a:ext>
                </a:extLst>
              </p:cNvPr>
              <p:cNvSpPr txBox="1"/>
              <p:nvPr/>
            </p:nvSpPr>
            <p:spPr>
              <a:xfrm>
                <a:off x="2553909" y="1965790"/>
                <a:ext cx="2374084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000" i="1" dirty="0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altLang="zh-CN" sz="4000" i="1" dirty="0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zh-CN" sz="400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4000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altLang="zh-CN" sz="40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400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6822924-2116-4C4F-AA1A-6D9F93143B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3909" y="1965790"/>
                <a:ext cx="2374084" cy="707886"/>
              </a:xfrm>
              <a:prstGeom prst="rect">
                <a:avLst/>
              </a:prstGeom>
              <a:blipFill>
                <a:blip r:embed="rId2"/>
                <a:stretch>
                  <a:fillRect b="-245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DD888EC5-00B5-C341-93A5-E225966B93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169" y="3619872"/>
            <a:ext cx="4269996" cy="30589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12491D0-D691-5E4C-A09D-DDF64C5A38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2679" y="3619873"/>
            <a:ext cx="4265152" cy="30589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520F62E-9A4D-4045-938E-B6D5454503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96527" y="1707421"/>
            <a:ext cx="1213895" cy="14219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83099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F421C0A-B07A-0941-ABA6-1C8ED3A500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200" y="4672685"/>
            <a:ext cx="2971800" cy="21971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02C9F23-479B-6B43-87FF-50F4245DF928}"/>
              </a:ext>
            </a:extLst>
          </p:cNvPr>
          <p:cNvSpPr txBox="1"/>
          <p:nvPr/>
        </p:nvSpPr>
        <p:spPr>
          <a:xfrm>
            <a:off x="812691" y="1726575"/>
            <a:ext cx="23732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</a:rPr>
              <a:t>Search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b="1" dirty="0">
                <a:solidFill>
                  <a:srgbClr val="00B050"/>
                </a:solidFill>
              </a:rPr>
              <a:t>“hello world”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F896D9-E05E-7E4A-8D7A-013C03C8BC43}"/>
              </a:ext>
            </a:extLst>
          </p:cNvPr>
          <p:cNvSpPr txBox="1"/>
          <p:nvPr/>
        </p:nvSpPr>
        <p:spPr>
          <a:xfrm>
            <a:off x="2812411" y="4161410"/>
            <a:ext cx="30613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Step two : location lists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03E7E3E-7E2C-6D43-B544-9195989B46B2}"/>
              </a:ext>
            </a:extLst>
          </p:cNvPr>
          <p:cNvGrpSpPr/>
          <p:nvPr/>
        </p:nvGrpSpPr>
        <p:grpSpPr>
          <a:xfrm>
            <a:off x="1593908" y="1991896"/>
            <a:ext cx="7029975" cy="584775"/>
            <a:chOff x="1430735" y="6260880"/>
            <a:chExt cx="4350619" cy="584775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80FD3E0-0540-5145-B8CC-15FBCB14B5A6}"/>
                </a:ext>
              </a:extLst>
            </p:cNvPr>
            <p:cNvSpPr txBox="1"/>
            <p:nvPr/>
          </p:nvSpPr>
          <p:spPr>
            <a:xfrm>
              <a:off x="3916741" y="6260880"/>
              <a:ext cx="186461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{0, 3, 4, 5}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DC85253-DD6C-D341-A3FB-C9D60CC262ED}"/>
                </a:ext>
              </a:extLst>
            </p:cNvPr>
            <p:cNvSpPr/>
            <p:nvPr/>
          </p:nvSpPr>
          <p:spPr>
            <a:xfrm>
              <a:off x="1430735" y="6405898"/>
              <a:ext cx="405809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00B050"/>
                  </a:solidFill>
                </a:rPr>
                <a:t>Doc containing both “hello” and “world"</a:t>
              </a:r>
              <a:endParaRPr lang="en-US" dirty="0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3D57FE4D-54B7-B549-8F3A-4A7E7F1CB8E6}"/>
              </a:ext>
            </a:extLst>
          </p:cNvPr>
          <p:cNvSpPr txBox="1"/>
          <p:nvPr/>
        </p:nvSpPr>
        <p:spPr>
          <a:xfrm>
            <a:off x="971351" y="2651264"/>
            <a:ext cx="278108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</a:rPr>
              <a:t>hello</a:t>
            </a:r>
            <a:r>
              <a:rPr lang="en-US" sz="1600" dirty="0"/>
              <a:t> </a:t>
            </a:r>
            <a:r>
              <a:rPr lang="en-US" sz="1600" dirty="0">
                <a:sym typeface="Wingdings" pitchFamily="2" charset="2"/>
              </a:rPr>
              <a:t>        doc{0, location{0}}</a:t>
            </a:r>
          </a:p>
          <a:p>
            <a:r>
              <a:rPr lang="en-US" sz="1600" dirty="0">
                <a:sym typeface="Wingdings" pitchFamily="2" charset="2"/>
              </a:rPr>
              <a:t>		   doc{1, location{0}}</a:t>
            </a:r>
          </a:p>
          <a:p>
            <a:r>
              <a:rPr lang="en-US" sz="1600" dirty="0">
                <a:sym typeface="Wingdings" pitchFamily="2" charset="2"/>
              </a:rPr>
              <a:t>		   doc{3, location{2}}</a:t>
            </a:r>
          </a:p>
          <a:p>
            <a:r>
              <a:rPr lang="en-US" sz="1600" dirty="0">
                <a:sym typeface="Wingdings" pitchFamily="2" charset="2"/>
              </a:rPr>
              <a:t>		   doc{4, location{2}}</a:t>
            </a:r>
          </a:p>
          <a:p>
            <a:r>
              <a:rPr lang="en-US" sz="1600" dirty="0">
                <a:sym typeface="Wingdings" pitchFamily="2" charset="2"/>
              </a:rPr>
              <a:t>		   doc{5, location{1}}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55BC427-B6EC-C54A-87EA-0DFF55D7B43E}"/>
              </a:ext>
            </a:extLst>
          </p:cNvPr>
          <p:cNvSpPr txBox="1"/>
          <p:nvPr/>
        </p:nvSpPr>
        <p:spPr>
          <a:xfrm>
            <a:off x="5075178" y="2651264"/>
            <a:ext cx="307603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</a:rPr>
              <a:t>world</a:t>
            </a:r>
            <a:r>
              <a:rPr lang="en-US" sz="1600" dirty="0"/>
              <a:t> </a:t>
            </a:r>
            <a:r>
              <a:rPr lang="en-US" sz="1600" dirty="0">
                <a:sym typeface="Wingdings" pitchFamily="2" charset="2"/>
              </a:rPr>
              <a:t>         doc{0, location{1}}</a:t>
            </a:r>
          </a:p>
          <a:p>
            <a:r>
              <a:rPr lang="en-US" sz="1600" dirty="0">
                <a:sym typeface="Wingdings" pitchFamily="2" charset="2"/>
              </a:rPr>
              <a:t>		     doc{2, location{0}}</a:t>
            </a:r>
          </a:p>
          <a:p>
            <a:r>
              <a:rPr lang="en-US" sz="1600" dirty="0">
                <a:sym typeface="Wingdings" pitchFamily="2" charset="2"/>
              </a:rPr>
              <a:t>		     doc{3, location{0, 1}}</a:t>
            </a:r>
          </a:p>
          <a:p>
            <a:r>
              <a:rPr lang="en-US" sz="1600" dirty="0">
                <a:sym typeface="Wingdings" pitchFamily="2" charset="2"/>
              </a:rPr>
              <a:t>		     doc{4, location{4}}</a:t>
            </a:r>
          </a:p>
          <a:p>
            <a:r>
              <a:rPr lang="en-US" sz="1600" dirty="0">
                <a:sym typeface="Wingdings" pitchFamily="2" charset="2"/>
              </a:rPr>
              <a:t>		     doc{5, location{2}}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217AD05-7D1D-CE4E-943A-6966584AB535}"/>
              </a:ext>
            </a:extLst>
          </p:cNvPr>
          <p:cNvSpPr txBox="1"/>
          <p:nvPr/>
        </p:nvSpPr>
        <p:spPr>
          <a:xfrm>
            <a:off x="3013746" y="4771804"/>
            <a:ext cx="24497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doc 0 : {{0}, {1}}</a:t>
            </a:r>
          </a:p>
        </p:txBody>
      </p:sp>
    </p:spTree>
    <p:extLst>
      <p:ext uri="{BB962C8B-B14F-4D97-AF65-F5344CB8AC3E}">
        <p14:creationId xmlns:p14="http://schemas.microsoft.com/office/powerpoint/2010/main" val="3231987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F421C0A-B07A-0941-ABA6-1C8ED3A500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200" y="4672685"/>
            <a:ext cx="2971800" cy="21971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02C9F23-479B-6B43-87FF-50F4245DF928}"/>
              </a:ext>
            </a:extLst>
          </p:cNvPr>
          <p:cNvSpPr txBox="1"/>
          <p:nvPr/>
        </p:nvSpPr>
        <p:spPr>
          <a:xfrm>
            <a:off x="812691" y="1726575"/>
            <a:ext cx="23732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</a:rPr>
              <a:t>Search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b="1" dirty="0">
                <a:solidFill>
                  <a:srgbClr val="00B050"/>
                </a:solidFill>
              </a:rPr>
              <a:t>“hello world”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F896D9-E05E-7E4A-8D7A-013C03C8BC43}"/>
              </a:ext>
            </a:extLst>
          </p:cNvPr>
          <p:cNvSpPr txBox="1"/>
          <p:nvPr/>
        </p:nvSpPr>
        <p:spPr>
          <a:xfrm>
            <a:off x="2812411" y="4161410"/>
            <a:ext cx="30613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Step two : location lists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03E7E3E-7E2C-6D43-B544-9195989B46B2}"/>
              </a:ext>
            </a:extLst>
          </p:cNvPr>
          <p:cNvGrpSpPr/>
          <p:nvPr/>
        </p:nvGrpSpPr>
        <p:grpSpPr>
          <a:xfrm>
            <a:off x="1593908" y="1991896"/>
            <a:ext cx="7029975" cy="584775"/>
            <a:chOff x="1430735" y="6260880"/>
            <a:chExt cx="4350619" cy="584775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80FD3E0-0540-5145-B8CC-15FBCB14B5A6}"/>
                </a:ext>
              </a:extLst>
            </p:cNvPr>
            <p:cNvSpPr txBox="1"/>
            <p:nvPr/>
          </p:nvSpPr>
          <p:spPr>
            <a:xfrm>
              <a:off x="3916741" y="6260880"/>
              <a:ext cx="186461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{0, 3, 4, 5}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DC85253-DD6C-D341-A3FB-C9D60CC262ED}"/>
                </a:ext>
              </a:extLst>
            </p:cNvPr>
            <p:cNvSpPr/>
            <p:nvPr/>
          </p:nvSpPr>
          <p:spPr>
            <a:xfrm>
              <a:off x="1430735" y="6405898"/>
              <a:ext cx="405809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00B050"/>
                  </a:solidFill>
                </a:rPr>
                <a:t>Doc containing both “hello” and “world"</a:t>
              </a:r>
              <a:endParaRPr lang="en-US" dirty="0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3D57FE4D-54B7-B549-8F3A-4A7E7F1CB8E6}"/>
              </a:ext>
            </a:extLst>
          </p:cNvPr>
          <p:cNvSpPr txBox="1"/>
          <p:nvPr/>
        </p:nvSpPr>
        <p:spPr>
          <a:xfrm>
            <a:off x="971351" y="2651264"/>
            <a:ext cx="278108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</a:rPr>
              <a:t>hello</a:t>
            </a:r>
            <a:r>
              <a:rPr lang="en-US" sz="1600" dirty="0"/>
              <a:t> </a:t>
            </a:r>
            <a:r>
              <a:rPr lang="en-US" sz="1600" dirty="0">
                <a:sym typeface="Wingdings" pitchFamily="2" charset="2"/>
              </a:rPr>
              <a:t>        doc{0, location</a:t>
            </a:r>
            <a:r>
              <a:rPr lang="en-US" sz="1600" dirty="0">
                <a:solidFill>
                  <a:srgbClr val="FF0000"/>
                </a:solidFill>
                <a:sym typeface="Wingdings" pitchFamily="2" charset="2"/>
              </a:rPr>
              <a:t>{0}</a:t>
            </a:r>
            <a:r>
              <a:rPr lang="en-US" sz="1600" dirty="0">
                <a:sym typeface="Wingdings" pitchFamily="2" charset="2"/>
              </a:rPr>
              <a:t>}</a:t>
            </a:r>
          </a:p>
          <a:p>
            <a:r>
              <a:rPr lang="en-US" sz="1600" dirty="0">
                <a:sym typeface="Wingdings" pitchFamily="2" charset="2"/>
              </a:rPr>
              <a:t>		   doc{1, location{0}}</a:t>
            </a:r>
          </a:p>
          <a:p>
            <a:r>
              <a:rPr lang="en-US" sz="1600" dirty="0">
                <a:sym typeface="Wingdings" pitchFamily="2" charset="2"/>
              </a:rPr>
              <a:t>		   doc{3, location{2}}</a:t>
            </a:r>
          </a:p>
          <a:p>
            <a:r>
              <a:rPr lang="en-US" sz="1600" dirty="0">
                <a:sym typeface="Wingdings" pitchFamily="2" charset="2"/>
              </a:rPr>
              <a:t>		   doc{4, location{2}}</a:t>
            </a:r>
          </a:p>
          <a:p>
            <a:r>
              <a:rPr lang="en-US" sz="1600" dirty="0">
                <a:sym typeface="Wingdings" pitchFamily="2" charset="2"/>
              </a:rPr>
              <a:t>		   doc{5, location{1}}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55BC427-B6EC-C54A-87EA-0DFF55D7B43E}"/>
              </a:ext>
            </a:extLst>
          </p:cNvPr>
          <p:cNvSpPr txBox="1"/>
          <p:nvPr/>
        </p:nvSpPr>
        <p:spPr>
          <a:xfrm>
            <a:off x="5075178" y="2651264"/>
            <a:ext cx="307603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</a:rPr>
              <a:t>world</a:t>
            </a:r>
            <a:r>
              <a:rPr lang="en-US" sz="1600" dirty="0"/>
              <a:t> </a:t>
            </a:r>
            <a:r>
              <a:rPr lang="en-US" sz="1600" dirty="0">
                <a:sym typeface="Wingdings" pitchFamily="2" charset="2"/>
              </a:rPr>
              <a:t>         doc{0, location</a:t>
            </a:r>
            <a:r>
              <a:rPr lang="en-US" sz="1600" b="1" dirty="0">
                <a:solidFill>
                  <a:srgbClr val="E18344"/>
                </a:solidFill>
                <a:sym typeface="Wingdings" pitchFamily="2" charset="2"/>
              </a:rPr>
              <a:t>{1}</a:t>
            </a:r>
            <a:r>
              <a:rPr lang="en-US" sz="1600" dirty="0">
                <a:sym typeface="Wingdings" pitchFamily="2" charset="2"/>
              </a:rPr>
              <a:t>}</a:t>
            </a:r>
          </a:p>
          <a:p>
            <a:r>
              <a:rPr lang="en-US" sz="1600" dirty="0">
                <a:sym typeface="Wingdings" pitchFamily="2" charset="2"/>
              </a:rPr>
              <a:t>		     doc{2, location{0}}</a:t>
            </a:r>
          </a:p>
          <a:p>
            <a:r>
              <a:rPr lang="en-US" sz="1600" dirty="0">
                <a:sym typeface="Wingdings" pitchFamily="2" charset="2"/>
              </a:rPr>
              <a:t>		     doc{3, location{0, 1}}</a:t>
            </a:r>
          </a:p>
          <a:p>
            <a:r>
              <a:rPr lang="en-US" sz="1600" dirty="0">
                <a:sym typeface="Wingdings" pitchFamily="2" charset="2"/>
              </a:rPr>
              <a:t>		     doc{4, location{4}}</a:t>
            </a:r>
          </a:p>
          <a:p>
            <a:r>
              <a:rPr lang="en-US" sz="1600" dirty="0">
                <a:sym typeface="Wingdings" pitchFamily="2" charset="2"/>
              </a:rPr>
              <a:t>		     doc{5, location{2}}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217AD05-7D1D-CE4E-943A-6966584AB535}"/>
              </a:ext>
            </a:extLst>
          </p:cNvPr>
          <p:cNvSpPr txBox="1"/>
          <p:nvPr/>
        </p:nvSpPr>
        <p:spPr>
          <a:xfrm>
            <a:off x="3013746" y="4771804"/>
            <a:ext cx="24497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doc 0 : {</a:t>
            </a:r>
            <a:r>
              <a:rPr lang="en-US" sz="2800" dirty="0">
                <a:solidFill>
                  <a:srgbClr val="FF0000"/>
                </a:solidFill>
              </a:rPr>
              <a:t>{0}</a:t>
            </a:r>
            <a:r>
              <a:rPr lang="en-US" sz="2800" dirty="0"/>
              <a:t>, </a:t>
            </a:r>
            <a:r>
              <a:rPr lang="en-US" sz="2800" dirty="0">
                <a:solidFill>
                  <a:srgbClr val="E18344"/>
                </a:solidFill>
              </a:rPr>
              <a:t>{1}</a:t>
            </a:r>
            <a:r>
              <a:rPr lang="en-US" sz="2800" dirty="0"/>
              <a:t>}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639169B-AA85-9C48-A41F-083C948A0EB7}"/>
              </a:ext>
            </a:extLst>
          </p:cNvPr>
          <p:cNvCxnSpPr>
            <a:cxnSpLocks/>
            <a:endCxn id="2" idx="0"/>
          </p:cNvCxnSpPr>
          <p:nvPr/>
        </p:nvCxnSpPr>
        <p:spPr>
          <a:xfrm>
            <a:off x="3489820" y="2961314"/>
            <a:ext cx="748781" cy="1810490"/>
          </a:xfrm>
          <a:prstGeom prst="straightConnector1">
            <a:avLst/>
          </a:prstGeom>
          <a:ln>
            <a:solidFill>
              <a:srgbClr val="FF0000"/>
            </a:solidFill>
            <a:prstDash val="sysDash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6BC71A8-A9A9-1C4D-BA42-530C5BF6CC45}"/>
              </a:ext>
            </a:extLst>
          </p:cNvPr>
          <p:cNvCxnSpPr>
            <a:cxnSpLocks/>
          </p:cNvCxnSpPr>
          <p:nvPr/>
        </p:nvCxnSpPr>
        <p:spPr>
          <a:xfrm flipH="1">
            <a:off x="5075178" y="2961314"/>
            <a:ext cx="2609139" cy="1887523"/>
          </a:xfrm>
          <a:prstGeom prst="straightConnector1">
            <a:avLst/>
          </a:prstGeom>
          <a:ln>
            <a:solidFill>
              <a:srgbClr val="E18344"/>
            </a:solidFill>
            <a:prstDash val="sysDash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0538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F421C0A-B07A-0941-ABA6-1C8ED3A500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200" y="4672685"/>
            <a:ext cx="2971800" cy="21971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02C9F23-479B-6B43-87FF-50F4245DF928}"/>
              </a:ext>
            </a:extLst>
          </p:cNvPr>
          <p:cNvSpPr txBox="1"/>
          <p:nvPr/>
        </p:nvSpPr>
        <p:spPr>
          <a:xfrm>
            <a:off x="812691" y="1726575"/>
            <a:ext cx="23732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</a:rPr>
              <a:t>Search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b="1" dirty="0">
                <a:solidFill>
                  <a:srgbClr val="00B050"/>
                </a:solidFill>
              </a:rPr>
              <a:t>“hello world”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F896D9-E05E-7E4A-8D7A-013C03C8BC43}"/>
              </a:ext>
            </a:extLst>
          </p:cNvPr>
          <p:cNvSpPr txBox="1"/>
          <p:nvPr/>
        </p:nvSpPr>
        <p:spPr>
          <a:xfrm>
            <a:off x="2954987" y="4120922"/>
            <a:ext cx="30613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Step two : location lists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03E7E3E-7E2C-6D43-B544-9195989B46B2}"/>
              </a:ext>
            </a:extLst>
          </p:cNvPr>
          <p:cNvGrpSpPr/>
          <p:nvPr/>
        </p:nvGrpSpPr>
        <p:grpSpPr>
          <a:xfrm>
            <a:off x="1593908" y="1991896"/>
            <a:ext cx="7029975" cy="584775"/>
            <a:chOff x="1430735" y="6260880"/>
            <a:chExt cx="4350619" cy="584775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80FD3E0-0540-5145-B8CC-15FBCB14B5A6}"/>
                </a:ext>
              </a:extLst>
            </p:cNvPr>
            <p:cNvSpPr txBox="1"/>
            <p:nvPr/>
          </p:nvSpPr>
          <p:spPr>
            <a:xfrm>
              <a:off x="3916741" y="6260880"/>
              <a:ext cx="186461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{0, 3, 4, 5}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DC85253-DD6C-D341-A3FB-C9D60CC262ED}"/>
                </a:ext>
              </a:extLst>
            </p:cNvPr>
            <p:cNvSpPr/>
            <p:nvPr/>
          </p:nvSpPr>
          <p:spPr>
            <a:xfrm>
              <a:off x="1430735" y="6405898"/>
              <a:ext cx="405809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00B050"/>
                  </a:solidFill>
                </a:rPr>
                <a:t>Doc containing both “hello” and “world"</a:t>
              </a:r>
              <a:endParaRPr lang="en-US" dirty="0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3D57FE4D-54B7-B549-8F3A-4A7E7F1CB8E6}"/>
              </a:ext>
            </a:extLst>
          </p:cNvPr>
          <p:cNvSpPr txBox="1"/>
          <p:nvPr/>
        </p:nvSpPr>
        <p:spPr>
          <a:xfrm>
            <a:off x="892596" y="2669404"/>
            <a:ext cx="278108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</a:rPr>
              <a:t>hello</a:t>
            </a:r>
            <a:r>
              <a:rPr lang="en-US" sz="1600" dirty="0"/>
              <a:t> </a:t>
            </a:r>
            <a:r>
              <a:rPr lang="en-US" sz="1600" dirty="0">
                <a:sym typeface="Wingdings" pitchFamily="2" charset="2"/>
              </a:rPr>
              <a:t>        doc{0, location{0}}</a:t>
            </a:r>
          </a:p>
          <a:p>
            <a:r>
              <a:rPr lang="en-US" sz="1600" dirty="0">
                <a:sym typeface="Wingdings" pitchFamily="2" charset="2"/>
              </a:rPr>
              <a:t>		   doc{1, location{0}}</a:t>
            </a:r>
          </a:p>
          <a:p>
            <a:r>
              <a:rPr lang="en-US" sz="1600" dirty="0">
                <a:sym typeface="Wingdings" pitchFamily="2" charset="2"/>
              </a:rPr>
              <a:t>		   doc{3, location{2}}</a:t>
            </a:r>
          </a:p>
          <a:p>
            <a:r>
              <a:rPr lang="en-US" sz="1600" dirty="0">
                <a:sym typeface="Wingdings" pitchFamily="2" charset="2"/>
              </a:rPr>
              <a:t>		   doc{4, location{2}}</a:t>
            </a:r>
          </a:p>
          <a:p>
            <a:r>
              <a:rPr lang="en-US" sz="1600" dirty="0">
                <a:sym typeface="Wingdings" pitchFamily="2" charset="2"/>
              </a:rPr>
              <a:t>		   doc{5, location{1}}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55BC427-B6EC-C54A-87EA-0DFF55D7B43E}"/>
              </a:ext>
            </a:extLst>
          </p:cNvPr>
          <p:cNvSpPr txBox="1"/>
          <p:nvPr/>
        </p:nvSpPr>
        <p:spPr>
          <a:xfrm>
            <a:off x="4996423" y="2669404"/>
            <a:ext cx="307603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</a:rPr>
              <a:t>world</a:t>
            </a:r>
            <a:r>
              <a:rPr lang="en-US" sz="1600" dirty="0"/>
              <a:t> </a:t>
            </a:r>
            <a:r>
              <a:rPr lang="en-US" sz="1600" dirty="0">
                <a:sym typeface="Wingdings" pitchFamily="2" charset="2"/>
              </a:rPr>
              <a:t>         doc{0, location{1}}</a:t>
            </a:r>
          </a:p>
          <a:p>
            <a:r>
              <a:rPr lang="en-US" sz="1600" dirty="0">
                <a:sym typeface="Wingdings" pitchFamily="2" charset="2"/>
              </a:rPr>
              <a:t>		     doc{2, location{0}}</a:t>
            </a:r>
          </a:p>
          <a:p>
            <a:r>
              <a:rPr lang="en-US" sz="1600" dirty="0">
                <a:sym typeface="Wingdings" pitchFamily="2" charset="2"/>
              </a:rPr>
              <a:t>		     doc{3, location{0, 1}}</a:t>
            </a:r>
          </a:p>
          <a:p>
            <a:r>
              <a:rPr lang="en-US" sz="1600" dirty="0">
                <a:sym typeface="Wingdings" pitchFamily="2" charset="2"/>
              </a:rPr>
              <a:t>		     doc{4, location{4}}</a:t>
            </a:r>
          </a:p>
          <a:p>
            <a:r>
              <a:rPr lang="en-US" sz="1600" dirty="0">
                <a:sym typeface="Wingdings" pitchFamily="2" charset="2"/>
              </a:rPr>
              <a:t>		     doc{5, location{2}}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217AD05-7D1D-CE4E-943A-6966584AB535}"/>
              </a:ext>
            </a:extLst>
          </p:cNvPr>
          <p:cNvSpPr txBox="1"/>
          <p:nvPr/>
        </p:nvSpPr>
        <p:spPr>
          <a:xfrm>
            <a:off x="3013746" y="4771804"/>
            <a:ext cx="24497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doc 0 : {{0}, {1}}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E4F2182-3E9D-F84A-8BAC-96FD8A66524A}"/>
              </a:ext>
            </a:extLst>
          </p:cNvPr>
          <p:cNvSpPr txBox="1"/>
          <p:nvPr/>
        </p:nvSpPr>
        <p:spPr>
          <a:xfrm>
            <a:off x="3013746" y="5248015"/>
            <a:ext cx="2803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doc 3 : {{2}, {0, 1}}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965C8E6-49B0-D041-BC7B-8CD12B248851}"/>
              </a:ext>
            </a:extLst>
          </p:cNvPr>
          <p:cNvSpPr txBox="1"/>
          <p:nvPr/>
        </p:nvSpPr>
        <p:spPr>
          <a:xfrm>
            <a:off x="3013746" y="5772703"/>
            <a:ext cx="24497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doc 4 : {{2}, {4}}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94727FC-2273-DF4A-978B-1F1AC45B7544}"/>
              </a:ext>
            </a:extLst>
          </p:cNvPr>
          <p:cNvSpPr txBox="1"/>
          <p:nvPr/>
        </p:nvSpPr>
        <p:spPr>
          <a:xfrm>
            <a:off x="3020691" y="6252017"/>
            <a:ext cx="24497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doc 5 : {{1}, {2}}</a:t>
            </a:r>
          </a:p>
        </p:txBody>
      </p:sp>
    </p:spTree>
    <p:extLst>
      <p:ext uri="{BB962C8B-B14F-4D97-AF65-F5344CB8AC3E}">
        <p14:creationId xmlns:p14="http://schemas.microsoft.com/office/powerpoint/2010/main" val="11080557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F421C0A-B07A-0941-ABA6-1C8ED3A500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200" y="4672685"/>
            <a:ext cx="2971800" cy="21971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02C9F23-479B-6B43-87FF-50F4245DF928}"/>
              </a:ext>
            </a:extLst>
          </p:cNvPr>
          <p:cNvSpPr txBox="1"/>
          <p:nvPr/>
        </p:nvSpPr>
        <p:spPr>
          <a:xfrm>
            <a:off x="812691" y="1726575"/>
            <a:ext cx="23732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</a:rPr>
              <a:t>Search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b="1" dirty="0">
                <a:solidFill>
                  <a:srgbClr val="00B050"/>
                </a:solidFill>
              </a:rPr>
              <a:t>“hello world”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F896D9-E05E-7E4A-8D7A-013C03C8BC43}"/>
              </a:ext>
            </a:extLst>
          </p:cNvPr>
          <p:cNvSpPr txBox="1"/>
          <p:nvPr/>
        </p:nvSpPr>
        <p:spPr>
          <a:xfrm>
            <a:off x="3012519" y="3885420"/>
            <a:ext cx="30613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Step two : location lists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03E7E3E-7E2C-6D43-B544-9195989B46B2}"/>
              </a:ext>
            </a:extLst>
          </p:cNvPr>
          <p:cNvGrpSpPr/>
          <p:nvPr/>
        </p:nvGrpSpPr>
        <p:grpSpPr>
          <a:xfrm>
            <a:off x="1593908" y="1991896"/>
            <a:ext cx="7029975" cy="584775"/>
            <a:chOff x="1430735" y="6260880"/>
            <a:chExt cx="4350619" cy="584775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80FD3E0-0540-5145-B8CC-15FBCB14B5A6}"/>
                </a:ext>
              </a:extLst>
            </p:cNvPr>
            <p:cNvSpPr txBox="1"/>
            <p:nvPr/>
          </p:nvSpPr>
          <p:spPr>
            <a:xfrm>
              <a:off x="3916741" y="6260880"/>
              <a:ext cx="186461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{0, 3, 4, 5}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DC85253-DD6C-D341-A3FB-C9D60CC262ED}"/>
                </a:ext>
              </a:extLst>
            </p:cNvPr>
            <p:cNvSpPr/>
            <p:nvPr/>
          </p:nvSpPr>
          <p:spPr>
            <a:xfrm>
              <a:off x="1430735" y="6405898"/>
              <a:ext cx="405809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00B050"/>
                  </a:solidFill>
                </a:rPr>
                <a:t>Doc containing both “hello” and “world"</a:t>
              </a:r>
              <a:endParaRPr lang="en-US" dirty="0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3D57FE4D-54B7-B549-8F3A-4A7E7F1CB8E6}"/>
              </a:ext>
            </a:extLst>
          </p:cNvPr>
          <p:cNvSpPr txBox="1"/>
          <p:nvPr/>
        </p:nvSpPr>
        <p:spPr>
          <a:xfrm>
            <a:off x="892596" y="2561981"/>
            <a:ext cx="278108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</a:rPr>
              <a:t>hello</a:t>
            </a:r>
            <a:r>
              <a:rPr lang="en-US" sz="1600" dirty="0"/>
              <a:t> </a:t>
            </a:r>
            <a:r>
              <a:rPr lang="en-US" sz="1600" dirty="0">
                <a:sym typeface="Wingdings" pitchFamily="2" charset="2"/>
              </a:rPr>
              <a:t>        doc{0, location{0}}</a:t>
            </a:r>
          </a:p>
          <a:p>
            <a:r>
              <a:rPr lang="en-US" sz="1600" dirty="0">
                <a:sym typeface="Wingdings" pitchFamily="2" charset="2"/>
              </a:rPr>
              <a:t>		   doc{1, location{0}}</a:t>
            </a:r>
          </a:p>
          <a:p>
            <a:r>
              <a:rPr lang="en-US" sz="1600" dirty="0">
                <a:sym typeface="Wingdings" pitchFamily="2" charset="2"/>
              </a:rPr>
              <a:t>		   doc{3, location{2}}</a:t>
            </a:r>
          </a:p>
          <a:p>
            <a:r>
              <a:rPr lang="en-US" sz="1600" dirty="0">
                <a:sym typeface="Wingdings" pitchFamily="2" charset="2"/>
              </a:rPr>
              <a:t>		   doc{4, location{2}}</a:t>
            </a:r>
          </a:p>
          <a:p>
            <a:r>
              <a:rPr lang="en-US" sz="1600" dirty="0">
                <a:sym typeface="Wingdings" pitchFamily="2" charset="2"/>
              </a:rPr>
              <a:t>		   doc{5, location{1}}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55BC427-B6EC-C54A-87EA-0DFF55D7B43E}"/>
              </a:ext>
            </a:extLst>
          </p:cNvPr>
          <p:cNvSpPr txBox="1"/>
          <p:nvPr/>
        </p:nvSpPr>
        <p:spPr>
          <a:xfrm>
            <a:off x="4996423" y="2561981"/>
            <a:ext cx="307603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</a:rPr>
              <a:t>world</a:t>
            </a:r>
            <a:r>
              <a:rPr lang="en-US" sz="1600" dirty="0"/>
              <a:t> </a:t>
            </a:r>
            <a:r>
              <a:rPr lang="en-US" sz="1600" dirty="0">
                <a:sym typeface="Wingdings" pitchFamily="2" charset="2"/>
              </a:rPr>
              <a:t>         doc{0, location{1}}</a:t>
            </a:r>
          </a:p>
          <a:p>
            <a:r>
              <a:rPr lang="en-US" sz="1600" dirty="0">
                <a:sym typeface="Wingdings" pitchFamily="2" charset="2"/>
              </a:rPr>
              <a:t>		     doc{2, location{0}}</a:t>
            </a:r>
          </a:p>
          <a:p>
            <a:r>
              <a:rPr lang="en-US" sz="1600" dirty="0">
                <a:sym typeface="Wingdings" pitchFamily="2" charset="2"/>
              </a:rPr>
              <a:t>		     doc{3, location{0, 1}}</a:t>
            </a:r>
          </a:p>
          <a:p>
            <a:r>
              <a:rPr lang="en-US" sz="1600" dirty="0">
                <a:sym typeface="Wingdings" pitchFamily="2" charset="2"/>
              </a:rPr>
              <a:t>		     doc{4, location{4}}</a:t>
            </a:r>
          </a:p>
          <a:p>
            <a:r>
              <a:rPr lang="en-US" sz="1600" dirty="0">
                <a:sym typeface="Wingdings" pitchFamily="2" charset="2"/>
              </a:rPr>
              <a:t>		     doc{5, location{2}}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4C991FB-BEE9-4D4C-8265-C4ECCB8FB6D6}"/>
              </a:ext>
            </a:extLst>
          </p:cNvPr>
          <p:cNvGrpSpPr/>
          <p:nvPr/>
        </p:nvGrpSpPr>
        <p:grpSpPr>
          <a:xfrm>
            <a:off x="3013746" y="4771804"/>
            <a:ext cx="2803973" cy="2003433"/>
            <a:chOff x="3013746" y="4771804"/>
            <a:chExt cx="2803973" cy="2003433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8217AD05-7D1D-CE4E-943A-6966584AB535}"/>
                </a:ext>
              </a:extLst>
            </p:cNvPr>
            <p:cNvSpPr txBox="1"/>
            <p:nvPr/>
          </p:nvSpPr>
          <p:spPr>
            <a:xfrm>
              <a:off x="3013746" y="4771804"/>
              <a:ext cx="244971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doc 0 : {{0}, {1}}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E4F2182-3E9D-F84A-8BAC-96FD8A66524A}"/>
                </a:ext>
              </a:extLst>
            </p:cNvPr>
            <p:cNvSpPr txBox="1"/>
            <p:nvPr/>
          </p:nvSpPr>
          <p:spPr>
            <a:xfrm>
              <a:off x="3013746" y="5248015"/>
              <a:ext cx="280397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doc 3 : {{2}, {0, 1}}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965C8E6-49B0-D041-BC7B-8CD12B248851}"/>
                </a:ext>
              </a:extLst>
            </p:cNvPr>
            <p:cNvSpPr txBox="1"/>
            <p:nvPr/>
          </p:nvSpPr>
          <p:spPr>
            <a:xfrm>
              <a:off x="3013746" y="5772703"/>
              <a:ext cx="244971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doc 4 : {{2}, {4}}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94727FC-2273-DF4A-978B-1F1AC45B7544}"/>
                </a:ext>
              </a:extLst>
            </p:cNvPr>
            <p:cNvSpPr txBox="1"/>
            <p:nvPr/>
          </p:nvSpPr>
          <p:spPr>
            <a:xfrm>
              <a:off x="3020691" y="6252017"/>
              <a:ext cx="244971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doc 5 : {{1}, {2}}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7406AAE-98E2-C74C-9EAB-388EC02380C9}"/>
              </a:ext>
            </a:extLst>
          </p:cNvPr>
          <p:cNvSpPr txBox="1"/>
          <p:nvPr/>
        </p:nvSpPr>
        <p:spPr>
          <a:xfrm>
            <a:off x="4186106" y="4412609"/>
            <a:ext cx="3930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-0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FDD8065-BACA-5A4E-9A81-A188652BA2C2}"/>
              </a:ext>
            </a:extLst>
          </p:cNvPr>
          <p:cNvSpPr txBox="1"/>
          <p:nvPr/>
        </p:nvSpPr>
        <p:spPr>
          <a:xfrm>
            <a:off x="4824781" y="4407541"/>
            <a:ext cx="3930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-1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FB78446-61C5-3E43-AF42-C4FA0DC610D4}"/>
              </a:ext>
            </a:extLst>
          </p:cNvPr>
          <p:cNvGrpSpPr/>
          <p:nvPr/>
        </p:nvGrpSpPr>
        <p:grpSpPr>
          <a:xfrm>
            <a:off x="3020691" y="4771804"/>
            <a:ext cx="2914580" cy="2003433"/>
            <a:chOff x="3013746" y="4771804"/>
            <a:chExt cx="2914580" cy="2003433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1A17210-3000-8041-BB11-349F7CF305DF}"/>
                </a:ext>
              </a:extLst>
            </p:cNvPr>
            <p:cNvSpPr txBox="1"/>
            <p:nvPr/>
          </p:nvSpPr>
          <p:spPr>
            <a:xfrm>
              <a:off x="3013746" y="4771804"/>
              <a:ext cx="244971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doc 0 : {{0}, {0}}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D932F88-6D1D-0845-9473-C32878A98830}"/>
                </a:ext>
              </a:extLst>
            </p:cNvPr>
            <p:cNvSpPr txBox="1"/>
            <p:nvPr/>
          </p:nvSpPr>
          <p:spPr>
            <a:xfrm>
              <a:off x="3013746" y="5248015"/>
              <a:ext cx="291458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doc 3 : {{2}, {-1, 0}}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F5D7A60-B577-3D4D-8D96-EA1694799576}"/>
                </a:ext>
              </a:extLst>
            </p:cNvPr>
            <p:cNvSpPr txBox="1"/>
            <p:nvPr/>
          </p:nvSpPr>
          <p:spPr>
            <a:xfrm>
              <a:off x="3013746" y="5772703"/>
              <a:ext cx="244971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doc 4 : {{2}, {3}}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6A1DC00-B32F-DB4F-80B7-1676E894871E}"/>
                </a:ext>
              </a:extLst>
            </p:cNvPr>
            <p:cNvSpPr txBox="1"/>
            <p:nvPr/>
          </p:nvSpPr>
          <p:spPr>
            <a:xfrm>
              <a:off x="3020691" y="6252017"/>
              <a:ext cx="244971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doc 5 : {{1}, {1}}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41012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02C9F23-479B-6B43-87FF-50F4245DF928}"/>
              </a:ext>
            </a:extLst>
          </p:cNvPr>
          <p:cNvSpPr txBox="1"/>
          <p:nvPr/>
        </p:nvSpPr>
        <p:spPr>
          <a:xfrm>
            <a:off x="812691" y="1726575"/>
            <a:ext cx="23732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</a:rPr>
              <a:t>Search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b="1" dirty="0">
                <a:solidFill>
                  <a:srgbClr val="00B050"/>
                </a:solidFill>
              </a:rPr>
              <a:t>“hello world”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F896D9-E05E-7E4A-8D7A-013C03C8BC43}"/>
              </a:ext>
            </a:extLst>
          </p:cNvPr>
          <p:cNvSpPr txBox="1"/>
          <p:nvPr/>
        </p:nvSpPr>
        <p:spPr>
          <a:xfrm>
            <a:off x="2963376" y="4026754"/>
            <a:ext cx="30613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Step two : location lists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03E7E3E-7E2C-6D43-B544-9195989B46B2}"/>
              </a:ext>
            </a:extLst>
          </p:cNvPr>
          <p:cNvGrpSpPr/>
          <p:nvPr/>
        </p:nvGrpSpPr>
        <p:grpSpPr>
          <a:xfrm>
            <a:off x="1593908" y="1991896"/>
            <a:ext cx="7029975" cy="584775"/>
            <a:chOff x="1430735" y="6260880"/>
            <a:chExt cx="4350619" cy="584775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80FD3E0-0540-5145-B8CC-15FBCB14B5A6}"/>
                </a:ext>
              </a:extLst>
            </p:cNvPr>
            <p:cNvSpPr txBox="1"/>
            <p:nvPr/>
          </p:nvSpPr>
          <p:spPr>
            <a:xfrm>
              <a:off x="3916741" y="6260880"/>
              <a:ext cx="186461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{0, 3, 4, 5}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DC85253-DD6C-D341-A3FB-C9D60CC262ED}"/>
                </a:ext>
              </a:extLst>
            </p:cNvPr>
            <p:cNvSpPr/>
            <p:nvPr/>
          </p:nvSpPr>
          <p:spPr>
            <a:xfrm>
              <a:off x="1430735" y="6405898"/>
              <a:ext cx="405809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00B050"/>
                  </a:solidFill>
                </a:rPr>
                <a:t>Doc containing both “hello” and “world"</a:t>
              </a:r>
              <a:endParaRPr lang="en-US" dirty="0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3D57FE4D-54B7-B549-8F3A-4A7E7F1CB8E6}"/>
              </a:ext>
            </a:extLst>
          </p:cNvPr>
          <p:cNvSpPr txBox="1"/>
          <p:nvPr/>
        </p:nvSpPr>
        <p:spPr>
          <a:xfrm>
            <a:off x="971351" y="2568883"/>
            <a:ext cx="278108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</a:rPr>
              <a:t>hello</a:t>
            </a:r>
            <a:r>
              <a:rPr lang="en-US" sz="1600" dirty="0"/>
              <a:t> </a:t>
            </a:r>
            <a:r>
              <a:rPr lang="en-US" sz="1600" dirty="0">
                <a:sym typeface="Wingdings" pitchFamily="2" charset="2"/>
              </a:rPr>
              <a:t>        doc{0, location{0}}</a:t>
            </a:r>
          </a:p>
          <a:p>
            <a:r>
              <a:rPr lang="en-US" sz="1600" dirty="0">
                <a:sym typeface="Wingdings" pitchFamily="2" charset="2"/>
              </a:rPr>
              <a:t>		   doc{1, location{0}}</a:t>
            </a:r>
          </a:p>
          <a:p>
            <a:r>
              <a:rPr lang="en-US" sz="1600" dirty="0">
                <a:sym typeface="Wingdings" pitchFamily="2" charset="2"/>
              </a:rPr>
              <a:t>		   doc{3, location{2}}</a:t>
            </a:r>
          </a:p>
          <a:p>
            <a:r>
              <a:rPr lang="en-US" sz="1600" dirty="0">
                <a:sym typeface="Wingdings" pitchFamily="2" charset="2"/>
              </a:rPr>
              <a:t>		   doc{4, location{2}}</a:t>
            </a:r>
          </a:p>
          <a:p>
            <a:r>
              <a:rPr lang="en-US" sz="1600" dirty="0">
                <a:sym typeface="Wingdings" pitchFamily="2" charset="2"/>
              </a:rPr>
              <a:t>		   doc{5, location{1}}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55BC427-B6EC-C54A-87EA-0DFF55D7B43E}"/>
              </a:ext>
            </a:extLst>
          </p:cNvPr>
          <p:cNvSpPr txBox="1"/>
          <p:nvPr/>
        </p:nvSpPr>
        <p:spPr>
          <a:xfrm>
            <a:off x="5075178" y="2568883"/>
            <a:ext cx="307603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</a:rPr>
              <a:t>world</a:t>
            </a:r>
            <a:r>
              <a:rPr lang="en-US" sz="1600" dirty="0"/>
              <a:t> </a:t>
            </a:r>
            <a:r>
              <a:rPr lang="en-US" sz="1600" dirty="0">
                <a:sym typeface="Wingdings" pitchFamily="2" charset="2"/>
              </a:rPr>
              <a:t>         doc{0, location{1}}</a:t>
            </a:r>
          </a:p>
          <a:p>
            <a:r>
              <a:rPr lang="en-US" sz="1600" dirty="0">
                <a:sym typeface="Wingdings" pitchFamily="2" charset="2"/>
              </a:rPr>
              <a:t>		     doc{2, location{0}}</a:t>
            </a:r>
          </a:p>
          <a:p>
            <a:r>
              <a:rPr lang="en-US" sz="1600" dirty="0">
                <a:sym typeface="Wingdings" pitchFamily="2" charset="2"/>
              </a:rPr>
              <a:t>		     doc{3, location{0, 1}}</a:t>
            </a:r>
          </a:p>
          <a:p>
            <a:r>
              <a:rPr lang="en-US" sz="1600" dirty="0">
                <a:sym typeface="Wingdings" pitchFamily="2" charset="2"/>
              </a:rPr>
              <a:t>		     doc{4, location{4}}</a:t>
            </a:r>
          </a:p>
          <a:p>
            <a:r>
              <a:rPr lang="en-US" sz="1600" dirty="0">
                <a:sym typeface="Wingdings" pitchFamily="2" charset="2"/>
              </a:rPr>
              <a:t>		     doc{5, location{2}}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217AD05-7D1D-CE4E-943A-6966584AB535}"/>
              </a:ext>
            </a:extLst>
          </p:cNvPr>
          <p:cNvSpPr txBox="1"/>
          <p:nvPr/>
        </p:nvSpPr>
        <p:spPr>
          <a:xfrm>
            <a:off x="2942347" y="4622851"/>
            <a:ext cx="24497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doc 0 : {{0}, {0}}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E4F2182-3E9D-F84A-8BAC-96FD8A66524A}"/>
              </a:ext>
            </a:extLst>
          </p:cNvPr>
          <p:cNvSpPr txBox="1"/>
          <p:nvPr/>
        </p:nvSpPr>
        <p:spPr>
          <a:xfrm>
            <a:off x="2942347" y="5099062"/>
            <a:ext cx="29145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doc 3 : {{2}, {-1, 0}}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965C8E6-49B0-D041-BC7B-8CD12B248851}"/>
              </a:ext>
            </a:extLst>
          </p:cNvPr>
          <p:cNvSpPr txBox="1"/>
          <p:nvPr/>
        </p:nvSpPr>
        <p:spPr>
          <a:xfrm>
            <a:off x="2942347" y="5623750"/>
            <a:ext cx="24497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doc 4 : {{2}, {3}}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94727FC-2273-DF4A-978B-1F1AC45B7544}"/>
              </a:ext>
            </a:extLst>
          </p:cNvPr>
          <p:cNvSpPr txBox="1"/>
          <p:nvPr/>
        </p:nvSpPr>
        <p:spPr>
          <a:xfrm>
            <a:off x="2949292" y="6103064"/>
            <a:ext cx="24497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doc 5 : {{1}, {1}}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ACD037-7A76-3246-9FA3-B3186EE774EC}"/>
              </a:ext>
            </a:extLst>
          </p:cNvPr>
          <p:cNvSpPr txBox="1"/>
          <p:nvPr/>
        </p:nvSpPr>
        <p:spPr>
          <a:xfrm>
            <a:off x="5591592" y="4732833"/>
            <a:ext cx="580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sym typeface="Wingdings" pitchFamily="2" charset="2"/>
              </a:rPr>
              <a:t> 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6D99786-3227-4F43-A83D-4DC2A3EC5952}"/>
              </a:ext>
            </a:extLst>
          </p:cNvPr>
          <p:cNvSpPr txBox="1"/>
          <p:nvPr/>
        </p:nvSpPr>
        <p:spPr>
          <a:xfrm>
            <a:off x="5591592" y="6185876"/>
            <a:ext cx="580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  <a:sym typeface="Wingdings" pitchFamily="2" charset="2"/>
              </a:rPr>
              <a:t> 5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2272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0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57D73B2-6086-7746-8C89-A7C840E896E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73895" y="1661224"/>
            <a:ext cx="8196210" cy="4015497"/>
          </a:xfrm>
        </p:spPr>
        <p:txBody>
          <a:bodyPr/>
          <a:lstStyle/>
          <a:p>
            <a:r>
              <a:rPr lang="en-US" altLang="zh-CN" b="0" dirty="0"/>
              <a:t>4</a:t>
            </a:r>
            <a:r>
              <a:rPr lang="en-US" b="0" dirty="0"/>
              <a:t> people</a:t>
            </a:r>
            <a:r>
              <a:rPr lang="zh-CN" altLang="en-US" b="0" dirty="0"/>
              <a:t> </a:t>
            </a:r>
            <a:r>
              <a:rPr lang="en-US" altLang="zh-CN" b="0" dirty="0"/>
              <a:t>A,</a:t>
            </a:r>
            <a:r>
              <a:rPr lang="zh-CN" altLang="en-US" b="0" dirty="0"/>
              <a:t> </a:t>
            </a:r>
            <a:r>
              <a:rPr lang="en-US" altLang="zh-CN" b="0" dirty="0"/>
              <a:t>B,</a:t>
            </a:r>
            <a:r>
              <a:rPr lang="zh-CN" altLang="en-US" b="0" dirty="0"/>
              <a:t> </a:t>
            </a:r>
            <a:r>
              <a:rPr lang="en-US" altLang="zh-CN" b="0" dirty="0"/>
              <a:t>C</a:t>
            </a:r>
            <a:r>
              <a:rPr lang="zh-CN" altLang="en-US" b="0" dirty="0"/>
              <a:t> </a:t>
            </a:r>
            <a:r>
              <a:rPr lang="en-US" altLang="zh-CN" b="0" dirty="0"/>
              <a:t>and</a:t>
            </a:r>
            <a:r>
              <a:rPr lang="zh-CN" altLang="en-US" b="0" dirty="0"/>
              <a:t> </a:t>
            </a:r>
            <a:r>
              <a:rPr lang="en-US" altLang="zh-CN" b="0" dirty="0"/>
              <a:t>D</a:t>
            </a:r>
            <a:r>
              <a:rPr lang="en-US" b="0" dirty="0"/>
              <a:t> to </a:t>
            </a:r>
            <a:r>
              <a:rPr lang="en-US" altLang="zh-CN" b="0" dirty="0"/>
              <a:t>cross</a:t>
            </a:r>
            <a:r>
              <a:rPr lang="zh-CN" altLang="en-US" b="0" dirty="0"/>
              <a:t> </a:t>
            </a:r>
            <a:r>
              <a:rPr lang="en-US" b="0" dirty="0"/>
              <a:t>a </a:t>
            </a:r>
            <a:r>
              <a:rPr lang="en-US" altLang="zh-CN" b="0" dirty="0"/>
              <a:t>bridge</a:t>
            </a:r>
            <a:r>
              <a:rPr lang="en-US" b="0" dirty="0"/>
              <a:t> in the night.</a:t>
            </a:r>
          </a:p>
          <a:p>
            <a:pPr marL="0" indent="0">
              <a:buNone/>
            </a:pPr>
            <a:endParaRPr lang="en-US" b="0" dirty="0"/>
          </a:p>
          <a:p>
            <a:r>
              <a:rPr lang="en-US" altLang="zh-CN" b="0" dirty="0"/>
              <a:t>Bridge</a:t>
            </a:r>
            <a:r>
              <a:rPr lang="zh-CN" altLang="en-US" b="0" dirty="0"/>
              <a:t> </a:t>
            </a:r>
            <a:r>
              <a:rPr lang="en-US" b="0" dirty="0"/>
              <a:t>can only hold two people at a time. </a:t>
            </a:r>
          </a:p>
          <a:p>
            <a:endParaRPr lang="en-US" b="0" dirty="0"/>
          </a:p>
          <a:p>
            <a:r>
              <a:rPr lang="en-US" b="0" dirty="0"/>
              <a:t>They have one torch </a:t>
            </a:r>
            <a:r>
              <a:rPr lang="en-US" altLang="zh-CN" b="0" dirty="0"/>
              <a:t>which</a:t>
            </a:r>
            <a:r>
              <a:rPr lang="zh-CN" altLang="en-US" b="0" dirty="0"/>
              <a:t> </a:t>
            </a:r>
            <a:r>
              <a:rPr lang="en-US" b="0" dirty="0"/>
              <a:t>must be used when crossing the bridge. </a:t>
            </a:r>
            <a:r>
              <a:rPr lang="en-US" altLang="zh-CN" b="0" dirty="0"/>
              <a:t>And</a:t>
            </a:r>
            <a:r>
              <a:rPr lang="zh-CN" altLang="en-US" b="0" dirty="0"/>
              <a:t> </a:t>
            </a:r>
            <a:r>
              <a:rPr lang="en-US" altLang="zh-CN" b="0" dirty="0"/>
              <a:t>the</a:t>
            </a:r>
            <a:r>
              <a:rPr lang="zh-CN" altLang="en-US" b="0" dirty="0"/>
              <a:t> </a:t>
            </a:r>
            <a:r>
              <a:rPr lang="en-US" altLang="zh-CN" b="0" dirty="0"/>
              <a:t>torch</a:t>
            </a:r>
            <a:r>
              <a:rPr lang="zh-CN" altLang="en-US" b="0" dirty="0"/>
              <a:t> </a:t>
            </a:r>
            <a:r>
              <a:rPr lang="en-US" altLang="zh-CN" b="0" dirty="0"/>
              <a:t>only</a:t>
            </a:r>
            <a:r>
              <a:rPr lang="zh-CN" altLang="en-US" b="0" dirty="0"/>
              <a:t> </a:t>
            </a:r>
            <a:r>
              <a:rPr lang="en-US" altLang="zh-CN" b="0" dirty="0"/>
              <a:t>last</a:t>
            </a:r>
            <a:r>
              <a:rPr lang="zh-CN" altLang="en-US" b="0" dirty="0"/>
              <a:t> </a:t>
            </a:r>
            <a:r>
              <a:rPr lang="en-US" altLang="zh-CN" b="0" dirty="0">
                <a:solidFill>
                  <a:srgbClr val="FF0000"/>
                </a:solidFill>
              </a:rPr>
              <a:t>15</a:t>
            </a:r>
            <a:r>
              <a:rPr lang="zh-CN" altLang="en-US" b="0" dirty="0"/>
              <a:t> </a:t>
            </a:r>
            <a:r>
              <a:rPr lang="en-US" altLang="zh-CN" b="0" dirty="0"/>
              <a:t>minutes.</a:t>
            </a:r>
            <a:endParaRPr lang="en-US" b="0" dirty="0"/>
          </a:p>
          <a:p>
            <a:endParaRPr lang="en-US" b="0" dirty="0"/>
          </a:p>
          <a:p>
            <a:r>
              <a:rPr lang="en-US" altLang="zh-CN" b="0" dirty="0"/>
              <a:t>Bridge</a:t>
            </a:r>
            <a:r>
              <a:rPr lang="zh-CN" altLang="en-US" b="0" dirty="0"/>
              <a:t> </a:t>
            </a:r>
            <a:r>
              <a:rPr lang="en-US" altLang="zh-CN" b="0" dirty="0"/>
              <a:t>crossing</a:t>
            </a:r>
            <a:r>
              <a:rPr lang="zh-CN" altLang="en-US" b="0" dirty="0"/>
              <a:t> </a:t>
            </a:r>
            <a:r>
              <a:rPr lang="en-US" altLang="zh-CN" b="0" dirty="0"/>
              <a:t>time</a:t>
            </a:r>
          </a:p>
          <a:p>
            <a:pPr lvl="1"/>
            <a:r>
              <a:rPr lang="en-US" b="0" dirty="0"/>
              <a:t>A</a:t>
            </a:r>
            <a:r>
              <a:rPr lang="en-US" altLang="zh-CN" b="0" dirty="0"/>
              <a:t>:</a:t>
            </a:r>
            <a:r>
              <a:rPr lang="zh-CN" altLang="en-US" b="0" dirty="0"/>
              <a:t> </a:t>
            </a:r>
            <a:r>
              <a:rPr lang="en-US" b="0" dirty="0"/>
              <a:t>1 minute</a:t>
            </a:r>
          </a:p>
          <a:p>
            <a:pPr lvl="1"/>
            <a:r>
              <a:rPr lang="en-US" b="0" dirty="0"/>
              <a:t>B</a:t>
            </a:r>
            <a:r>
              <a:rPr lang="en-US" altLang="zh-CN" b="0" dirty="0"/>
              <a:t>:</a:t>
            </a:r>
            <a:r>
              <a:rPr lang="zh-CN" altLang="en-US" b="0" dirty="0"/>
              <a:t> </a:t>
            </a:r>
            <a:r>
              <a:rPr lang="en-US" b="0" dirty="0"/>
              <a:t>2 minutes, </a:t>
            </a:r>
          </a:p>
          <a:p>
            <a:pPr lvl="1"/>
            <a:r>
              <a:rPr lang="en-US" b="0" dirty="0"/>
              <a:t>C</a:t>
            </a:r>
            <a:r>
              <a:rPr lang="en-US" altLang="zh-CN" b="0" dirty="0"/>
              <a:t>:</a:t>
            </a:r>
            <a:r>
              <a:rPr lang="zh-CN" altLang="en-US" b="0" dirty="0"/>
              <a:t> </a:t>
            </a:r>
            <a:r>
              <a:rPr lang="en-US" b="0" dirty="0"/>
              <a:t>5 minutes, and </a:t>
            </a:r>
          </a:p>
          <a:p>
            <a:pPr lvl="1"/>
            <a:r>
              <a:rPr lang="en-US" b="0" dirty="0"/>
              <a:t>D</a:t>
            </a:r>
            <a:r>
              <a:rPr lang="en-US" altLang="zh-CN" b="0" dirty="0"/>
              <a:t>:</a:t>
            </a:r>
            <a:r>
              <a:rPr lang="zh-CN" altLang="en-US" b="0" dirty="0"/>
              <a:t> </a:t>
            </a:r>
            <a:r>
              <a:rPr lang="en-US" b="0" dirty="0"/>
              <a:t>8 minutes. 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958DBD1-A883-4743-94D6-96CEC1E136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Bridge</a:t>
            </a:r>
            <a:r>
              <a:rPr lang="zh-CN" altLang="en-US" dirty="0"/>
              <a:t> </a:t>
            </a:r>
            <a:r>
              <a:rPr lang="en-US" altLang="zh-CN" dirty="0"/>
              <a:t>Crossing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51882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AEE60B7-256F-8245-BE68-E1BCE593651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2803" y="1707422"/>
            <a:ext cx="2142618" cy="1568536"/>
          </a:xfrm>
        </p:spPr>
        <p:txBody>
          <a:bodyPr/>
          <a:lstStyle/>
          <a:p>
            <a:r>
              <a:rPr lang="en-US" dirty="0"/>
              <a:t>Bubble</a:t>
            </a:r>
          </a:p>
          <a:p>
            <a:endParaRPr lang="en-US" dirty="0"/>
          </a:p>
          <a:p>
            <a:r>
              <a:rPr lang="en-US" dirty="0"/>
              <a:t>Insertion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628B7FB-CF21-A641-B569-B97E72B5A1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Re-cap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6822924-2116-4C4F-AA1A-6D9F93143BE2}"/>
                  </a:ext>
                </a:extLst>
              </p:cNvPr>
              <p:cNvSpPr txBox="1"/>
              <p:nvPr/>
            </p:nvSpPr>
            <p:spPr>
              <a:xfrm>
                <a:off x="2553909" y="1965790"/>
                <a:ext cx="2374084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000" i="1" dirty="0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altLang="zh-CN" sz="4000" i="1" dirty="0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zh-CN" sz="400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4000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altLang="zh-CN" sz="40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400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6822924-2116-4C4F-AA1A-6D9F93143B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3909" y="1965790"/>
                <a:ext cx="2374084" cy="707886"/>
              </a:xfrm>
              <a:prstGeom prst="rect">
                <a:avLst/>
              </a:prstGeom>
              <a:blipFill>
                <a:blip r:embed="rId2"/>
                <a:stretch>
                  <a:fillRect b="-245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DD888EC5-00B5-C341-93A5-E225966B93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169" y="3619872"/>
            <a:ext cx="4269996" cy="30589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12491D0-D691-5E4C-A09D-DDF64C5A38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2679" y="3619873"/>
            <a:ext cx="4265152" cy="30589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F2E9D14-5C34-2141-B046-3EDA659EBADB}"/>
              </a:ext>
            </a:extLst>
          </p:cNvPr>
          <p:cNvSpPr txBox="1"/>
          <p:nvPr/>
        </p:nvSpPr>
        <p:spPr>
          <a:xfrm>
            <a:off x="3884102" y="2747378"/>
            <a:ext cx="2828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Can we do better than this?</a:t>
            </a:r>
          </a:p>
        </p:txBody>
      </p:sp>
    </p:spTree>
    <p:extLst>
      <p:ext uri="{BB962C8B-B14F-4D97-AF65-F5344CB8AC3E}">
        <p14:creationId xmlns:p14="http://schemas.microsoft.com/office/powerpoint/2010/main" val="3131433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390D4C8-C0A8-1740-B9F0-CE7EDE360B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783"/>
          <a:stretch/>
        </p:blipFill>
        <p:spPr>
          <a:xfrm>
            <a:off x="1005689" y="2810311"/>
            <a:ext cx="4299683" cy="263728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B9182A7-C741-EF4D-9EAD-66ECA90A49D3}"/>
              </a:ext>
            </a:extLst>
          </p:cNvPr>
          <p:cNvSpPr txBox="1"/>
          <p:nvPr/>
        </p:nvSpPr>
        <p:spPr>
          <a:xfrm>
            <a:off x="2677357" y="2163980"/>
            <a:ext cx="27714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/>
              <a:t>Introducing….</a:t>
            </a:r>
            <a:endParaRPr lang="en-US" sz="3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BB14EA1-0C99-524A-BF9A-D2C8418323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870" y="2810311"/>
            <a:ext cx="4299683" cy="273616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6EFBE1D-A058-2D4C-9ACF-C583CA3869FE}"/>
              </a:ext>
            </a:extLst>
          </p:cNvPr>
          <p:cNvSpPr txBox="1"/>
          <p:nvPr/>
        </p:nvSpPr>
        <p:spPr>
          <a:xfrm>
            <a:off x="5821959" y="1535184"/>
            <a:ext cx="29803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800" dirty="0">
                <a:latin typeface="Aharoni" panose="02010803020104030203" pitchFamily="2" charset="-79"/>
                <a:cs typeface="Aharoni" panose="02010803020104030203" pitchFamily="2" charset="-79"/>
              </a:rPr>
              <a:t>Quicksort</a:t>
            </a:r>
            <a:endParaRPr lang="en-US" sz="48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212482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31E37FE-0EA3-F949-B1FB-6B5F4A2E07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Quicksort</a:t>
            </a:r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E6F756F-568F-B248-BA15-AC43842B6291}"/>
              </a:ext>
            </a:extLst>
          </p:cNvPr>
          <p:cNvSpPr/>
          <p:nvPr/>
        </p:nvSpPr>
        <p:spPr>
          <a:xfrm>
            <a:off x="2881930" y="2537670"/>
            <a:ext cx="838899" cy="838899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>
                <a:solidFill>
                  <a:srgbClr val="00B050"/>
                </a:solidFill>
              </a:rPr>
              <a:t>6</a:t>
            </a:r>
            <a:endParaRPr lang="en-US" sz="4000" dirty="0">
              <a:solidFill>
                <a:srgbClr val="00B050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569A6DC-9D6E-9C4E-86DF-D6FADF406543}"/>
              </a:ext>
            </a:extLst>
          </p:cNvPr>
          <p:cNvSpPr/>
          <p:nvPr/>
        </p:nvSpPr>
        <p:spPr>
          <a:xfrm>
            <a:off x="4146726" y="2537670"/>
            <a:ext cx="838899" cy="838899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>
                <a:solidFill>
                  <a:srgbClr val="00B050"/>
                </a:solidFill>
              </a:rPr>
              <a:t>5</a:t>
            </a:r>
            <a:endParaRPr lang="en-US" sz="4000" dirty="0">
              <a:solidFill>
                <a:srgbClr val="00B050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BA75977-C3B5-104E-BE54-4374C0B8C7E5}"/>
              </a:ext>
            </a:extLst>
          </p:cNvPr>
          <p:cNvSpPr/>
          <p:nvPr/>
        </p:nvSpPr>
        <p:spPr>
          <a:xfrm>
            <a:off x="5411522" y="2537670"/>
            <a:ext cx="838899" cy="838899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>
                <a:solidFill>
                  <a:srgbClr val="00B050"/>
                </a:solidFill>
              </a:rPr>
              <a:t>3</a:t>
            </a:r>
            <a:endParaRPr lang="en-US" sz="4000" dirty="0">
              <a:solidFill>
                <a:srgbClr val="00B050"/>
              </a:solidFill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E4EF942-4615-4F4E-AF75-47929A0F3319}"/>
              </a:ext>
            </a:extLst>
          </p:cNvPr>
          <p:cNvGrpSpPr/>
          <p:nvPr/>
        </p:nvGrpSpPr>
        <p:grpSpPr>
          <a:xfrm>
            <a:off x="4106016" y="3376569"/>
            <a:ext cx="920317" cy="1534093"/>
            <a:chOff x="4106016" y="3376569"/>
            <a:chExt cx="920317" cy="1534093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944CFAD0-1BCE-FE4B-83E0-17D1261BA7C0}"/>
                </a:ext>
              </a:extLst>
            </p:cNvPr>
            <p:cNvCxnSpPr>
              <a:cxnSpLocks/>
              <a:endCxn id="7" idx="4"/>
            </p:cNvCxnSpPr>
            <p:nvPr/>
          </p:nvCxnSpPr>
          <p:spPr>
            <a:xfrm flipV="1">
              <a:off x="4566176" y="3376569"/>
              <a:ext cx="0" cy="935372"/>
            </a:xfrm>
            <a:prstGeom prst="straightConnector1">
              <a:avLst/>
            </a:prstGeom>
            <a:ln>
              <a:solidFill>
                <a:srgbClr val="E18344"/>
              </a:solidFill>
              <a:tail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F830AB8-DD99-A147-9868-A9B8CB6FFF89}"/>
                </a:ext>
              </a:extLst>
            </p:cNvPr>
            <p:cNvSpPr txBox="1"/>
            <p:nvPr/>
          </p:nvSpPr>
          <p:spPr>
            <a:xfrm>
              <a:off x="4106016" y="4387442"/>
              <a:ext cx="92031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dirty="0">
                  <a:solidFill>
                    <a:srgbClr val="E18344"/>
                  </a:solidFill>
                </a:rPr>
                <a:t>Pivot</a:t>
              </a:r>
              <a:endParaRPr lang="en-US" sz="2800" dirty="0">
                <a:solidFill>
                  <a:srgbClr val="E18344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00799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31E37FE-0EA3-F949-B1FB-6B5F4A2E07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Quicksort</a:t>
            </a:r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E6F756F-568F-B248-BA15-AC43842B6291}"/>
              </a:ext>
            </a:extLst>
          </p:cNvPr>
          <p:cNvSpPr/>
          <p:nvPr/>
        </p:nvSpPr>
        <p:spPr>
          <a:xfrm>
            <a:off x="2881930" y="2537670"/>
            <a:ext cx="838899" cy="838899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>
                <a:solidFill>
                  <a:srgbClr val="00B050"/>
                </a:solidFill>
              </a:rPr>
              <a:t>6</a:t>
            </a:r>
            <a:endParaRPr lang="en-US" sz="4000" dirty="0">
              <a:solidFill>
                <a:srgbClr val="00B050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569A6DC-9D6E-9C4E-86DF-D6FADF406543}"/>
              </a:ext>
            </a:extLst>
          </p:cNvPr>
          <p:cNvSpPr/>
          <p:nvPr/>
        </p:nvSpPr>
        <p:spPr>
          <a:xfrm>
            <a:off x="4146726" y="2537670"/>
            <a:ext cx="838899" cy="838899"/>
          </a:xfrm>
          <a:prstGeom prst="ellipse">
            <a:avLst/>
          </a:prstGeom>
          <a:noFill/>
          <a:ln>
            <a:solidFill>
              <a:srgbClr val="E1834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>
                <a:solidFill>
                  <a:srgbClr val="E18344"/>
                </a:solidFill>
              </a:rPr>
              <a:t>5</a:t>
            </a:r>
            <a:endParaRPr lang="en-US" sz="4000" dirty="0">
              <a:solidFill>
                <a:srgbClr val="E18344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BA75977-C3B5-104E-BE54-4374C0B8C7E5}"/>
              </a:ext>
            </a:extLst>
          </p:cNvPr>
          <p:cNvSpPr/>
          <p:nvPr/>
        </p:nvSpPr>
        <p:spPr>
          <a:xfrm>
            <a:off x="5411522" y="2537670"/>
            <a:ext cx="838899" cy="838899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>
                <a:solidFill>
                  <a:srgbClr val="00B050"/>
                </a:solidFill>
              </a:rPr>
              <a:t>3</a:t>
            </a:r>
            <a:endParaRPr lang="en-US" sz="4000" dirty="0">
              <a:solidFill>
                <a:srgbClr val="00B050"/>
              </a:solidFill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E4EF942-4615-4F4E-AF75-47929A0F3319}"/>
              </a:ext>
            </a:extLst>
          </p:cNvPr>
          <p:cNvGrpSpPr/>
          <p:nvPr/>
        </p:nvGrpSpPr>
        <p:grpSpPr>
          <a:xfrm>
            <a:off x="4106016" y="3376569"/>
            <a:ext cx="920317" cy="1534093"/>
            <a:chOff x="4106016" y="3376569"/>
            <a:chExt cx="920317" cy="1534093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944CFAD0-1BCE-FE4B-83E0-17D1261BA7C0}"/>
                </a:ext>
              </a:extLst>
            </p:cNvPr>
            <p:cNvCxnSpPr>
              <a:cxnSpLocks/>
              <a:endCxn id="7" idx="4"/>
            </p:cNvCxnSpPr>
            <p:nvPr/>
          </p:nvCxnSpPr>
          <p:spPr>
            <a:xfrm flipV="1">
              <a:off x="4566176" y="3376569"/>
              <a:ext cx="0" cy="935372"/>
            </a:xfrm>
            <a:prstGeom prst="straightConnector1">
              <a:avLst/>
            </a:prstGeom>
            <a:ln>
              <a:solidFill>
                <a:srgbClr val="E18344"/>
              </a:solidFill>
              <a:tail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F830AB8-DD99-A147-9868-A9B8CB6FFF89}"/>
                </a:ext>
              </a:extLst>
            </p:cNvPr>
            <p:cNvSpPr txBox="1"/>
            <p:nvPr/>
          </p:nvSpPr>
          <p:spPr>
            <a:xfrm>
              <a:off x="4106016" y="4387442"/>
              <a:ext cx="92031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dirty="0">
                  <a:solidFill>
                    <a:srgbClr val="E18344"/>
                  </a:solidFill>
                </a:rPr>
                <a:t>Pivot</a:t>
              </a:r>
              <a:endParaRPr lang="en-US" sz="2800" dirty="0">
                <a:solidFill>
                  <a:srgbClr val="E18344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18498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0 L -0.27621 -0.00069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819" y="-4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-2.96296E-6 L 0.27673 0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906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31E37FE-0EA3-F949-B1FB-6B5F4A2E07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Quicksort</a:t>
            </a:r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4633FDC-8214-AB44-855C-2189EE86F208}"/>
              </a:ext>
            </a:extLst>
          </p:cNvPr>
          <p:cNvGrpSpPr/>
          <p:nvPr/>
        </p:nvGrpSpPr>
        <p:grpSpPr>
          <a:xfrm>
            <a:off x="352338" y="2537670"/>
            <a:ext cx="3368491" cy="838899"/>
            <a:chOff x="352338" y="2537670"/>
            <a:chExt cx="3368491" cy="838899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6CD8C241-3796-6E45-993E-13DF8E2263DE}"/>
                </a:ext>
              </a:extLst>
            </p:cNvPr>
            <p:cNvSpPr/>
            <p:nvPr/>
          </p:nvSpPr>
          <p:spPr>
            <a:xfrm>
              <a:off x="352338" y="2537670"/>
              <a:ext cx="838899" cy="838899"/>
            </a:xfrm>
            <a:prstGeom prst="ellips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000" dirty="0">
                  <a:solidFill>
                    <a:srgbClr val="00B050"/>
                  </a:solidFill>
                </a:rPr>
                <a:t>9</a:t>
              </a:r>
              <a:endParaRPr lang="en-US" sz="4000" dirty="0">
                <a:solidFill>
                  <a:srgbClr val="00B050"/>
                </a:solidFill>
              </a:endParaRP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9E896834-307A-8645-8DBD-8281E2FD1C14}"/>
                </a:ext>
              </a:extLst>
            </p:cNvPr>
            <p:cNvSpPr/>
            <p:nvPr/>
          </p:nvSpPr>
          <p:spPr>
            <a:xfrm>
              <a:off x="1617134" y="2537670"/>
              <a:ext cx="838899" cy="838899"/>
            </a:xfrm>
            <a:prstGeom prst="ellips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000" dirty="0">
                  <a:solidFill>
                    <a:srgbClr val="00B050"/>
                  </a:solidFill>
                </a:rPr>
                <a:t>7</a:t>
              </a:r>
              <a:endParaRPr lang="en-US" sz="4000" dirty="0">
                <a:solidFill>
                  <a:srgbClr val="00B050"/>
                </a:solidFill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AE6F756F-568F-B248-BA15-AC43842B6291}"/>
                </a:ext>
              </a:extLst>
            </p:cNvPr>
            <p:cNvSpPr/>
            <p:nvPr/>
          </p:nvSpPr>
          <p:spPr>
            <a:xfrm>
              <a:off x="2881930" y="2537670"/>
              <a:ext cx="838899" cy="838899"/>
            </a:xfrm>
            <a:prstGeom prst="ellips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000" dirty="0">
                  <a:solidFill>
                    <a:srgbClr val="00B050"/>
                  </a:solidFill>
                </a:rPr>
                <a:t>6</a:t>
              </a:r>
              <a:endParaRPr lang="en-US" sz="4000" dirty="0">
                <a:solidFill>
                  <a:srgbClr val="00B050"/>
                </a:solidFill>
              </a:endParaRPr>
            </a:p>
          </p:txBody>
        </p:sp>
      </p:grpSp>
      <p:sp>
        <p:nvSpPr>
          <p:cNvPr id="7" name="Oval 6">
            <a:extLst>
              <a:ext uri="{FF2B5EF4-FFF2-40B4-BE49-F238E27FC236}">
                <a16:creationId xmlns:a16="http://schemas.microsoft.com/office/drawing/2014/main" id="{5569A6DC-9D6E-9C4E-86DF-D6FADF406543}"/>
              </a:ext>
            </a:extLst>
          </p:cNvPr>
          <p:cNvSpPr/>
          <p:nvPr/>
        </p:nvSpPr>
        <p:spPr>
          <a:xfrm>
            <a:off x="4146726" y="2537670"/>
            <a:ext cx="838899" cy="838899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>
                <a:solidFill>
                  <a:srgbClr val="00B050"/>
                </a:solidFill>
              </a:rPr>
              <a:t>5</a:t>
            </a:r>
            <a:endParaRPr lang="en-US" sz="4000" dirty="0">
              <a:solidFill>
                <a:srgbClr val="00B050"/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16742E6-18EB-9C49-8B47-59CE4D5E5C37}"/>
              </a:ext>
            </a:extLst>
          </p:cNvPr>
          <p:cNvGrpSpPr/>
          <p:nvPr/>
        </p:nvGrpSpPr>
        <p:grpSpPr>
          <a:xfrm>
            <a:off x="5411522" y="2537669"/>
            <a:ext cx="3368492" cy="838900"/>
            <a:chOff x="5411522" y="2537669"/>
            <a:chExt cx="3368492" cy="838900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3BA75977-C3B5-104E-BE54-4374C0B8C7E5}"/>
                </a:ext>
              </a:extLst>
            </p:cNvPr>
            <p:cNvSpPr/>
            <p:nvPr/>
          </p:nvSpPr>
          <p:spPr>
            <a:xfrm>
              <a:off x="5411522" y="2537670"/>
              <a:ext cx="838899" cy="838899"/>
            </a:xfrm>
            <a:prstGeom prst="ellips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000" dirty="0">
                  <a:solidFill>
                    <a:srgbClr val="00B050"/>
                  </a:solidFill>
                </a:rPr>
                <a:t>3</a:t>
              </a:r>
              <a:endParaRPr lang="en-US" sz="4000" dirty="0">
                <a:solidFill>
                  <a:srgbClr val="00B050"/>
                </a:solidFill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2BAF5EDE-A3DB-AB40-968A-326C0A4037B2}"/>
                </a:ext>
              </a:extLst>
            </p:cNvPr>
            <p:cNvSpPr/>
            <p:nvPr/>
          </p:nvSpPr>
          <p:spPr>
            <a:xfrm>
              <a:off x="6676318" y="2537670"/>
              <a:ext cx="838899" cy="838899"/>
            </a:xfrm>
            <a:prstGeom prst="ellips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000" dirty="0">
                  <a:solidFill>
                    <a:srgbClr val="00B050"/>
                  </a:solidFill>
                </a:rPr>
                <a:t>2</a:t>
              </a:r>
              <a:endParaRPr lang="en-US" sz="4000" dirty="0">
                <a:solidFill>
                  <a:srgbClr val="00B050"/>
                </a:solidFill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200BF4A6-A885-984A-969D-05F5BCC62654}"/>
                </a:ext>
              </a:extLst>
            </p:cNvPr>
            <p:cNvSpPr/>
            <p:nvPr/>
          </p:nvSpPr>
          <p:spPr>
            <a:xfrm>
              <a:off x="7941115" y="2537669"/>
              <a:ext cx="838899" cy="838899"/>
            </a:xfrm>
            <a:prstGeom prst="ellips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000" dirty="0">
                  <a:solidFill>
                    <a:srgbClr val="00B050"/>
                  </a:solidFill>
                </a:rPr>
                <a:t>1</a:t>
              </a:r>
              <a:endParaRPr lang="en-US" sz="4000" dirty="0">
                <a:solidFill>
                  <a:srgbClr val="00B050"/>
                </a:solidFill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17EDD605-2A1C-0B47-BAAD-9CE7438896D8}"/>
              </a:ext>
            </a:extLst>
          </p:cNvPr>
          <p:cNvGrpSpPr/>
          <p:nvPr/>
        </p:nvGrpSpPr>
        <p:grpSpPr>
          <a:xfrm>
            <a:off x="4106016" y="3376569"/>
            <a:ext cx="920317" cy="1534093"/>
            <a:chOff x="4106016" y="3376569"/>
            <a:chExt cx="920317" cy="1534093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944CFAD0-1BCE-FE4B-83E0-17D1261BA7C0}"/>
                </a:ext>
              </a:extLst>
            </p:cNvPr>
            <p:cNvCxnSpPr>
              <a:cxnSpLocks/>
              <a:endCxn id="7" idx="4"/>
            </p:cNvCxnSpPr>
            <p:nvPr/>
          </p:nvCxnSpPr>
          <p:spPr>
            <a:xfrm flipV="1">
              <a:off x="4566176" y="3376569"/>
              <a:ext cx="0" cy="935372"/>
            </a:xfrm>
            <a:prstGeom prst="straightConnector1">
              <a:avLst/>
            </a:prstGeom>
            <a:ln>
              <a:solidFill>
                <a:srgbClr val="E18344"/>
              </a:solidFill>
              <a:tail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F830AB8-DD99-A147-9868-A9B8CB6FFF89}"/>
                </a:ext>
              </a:extLst>
            </p:cNvPr>
            <p:cNvSpPr txBox="1"/>
            <p:nvPr/>
          </p:nvSpPr>
          <p:spPr>
            <a:xfrm>
              <a:off x="4106016" y="4387442"/>
              <a:ext cx="92031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dirty="0">
                  <a:solidFill>
                    <a:srgbClr val="E18344"/>
                  </a:solidFill>
                </a:rPr>
                <a:t>Pivot</a:t>
              </a:r>
              <a:endParaRPr lang="en-US" sz="2800" dirty="0">
                <a:solidFill>
                  <a:srgbClr val="E18344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699814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31E37FE-0EA3-F949-B1FB-6B5F4A2E07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Quicksort</a:t>
            </a:r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4633FDC-8214-AB44-855C-2189EE86F208}"/>
              </a:ext>
            </a:extLst>
          </p:cNvPr>
          <p:cNvGrpSpPr/>
          <p:nvPr/>
        </p:nvGrpSpPr>
        <p:grpSpPr>
          <a:xfrm>
            <a:off x="352338" y="2537670"/>
            <a:ext cx="3368491" cy="838899"/>
            <a:chOff x="352338" y="2537670"/>
            <a:chExt cx="3368491" cy="838899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6CD8C241-3796-6E45-993E-13DF8E2263DE}"/>
                </a:ext>
              </a:extLst>
            </p:cNvPr>
            <p:cNvSpPr/>
            <p:nvPr/>
          </p:nvSpPr>
          <p:spPr>
            <a:xfrm>
              <a:off x="352338" y="2537670"/>
              <a:ext cx="838899" cy="838899"/>
            </a:xfrm>
            <a:prstGeom prst="ellips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000" dirty="0">
                  <a:solidFill>
                    <a:srgbClr val="00B050"/>
                  </a:solidFill>
                </a:rPr>
                <a:t>9</a:t>
              </a:r>
              <a:endParaRPr lang="en-US" sz="4000" dirty="0">
                <a:solidFill>
                  <a:srgbClr val="00B050"/>
                </a:solidFill>
              </a:endParaRP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9E896834-307A-8645-8DBD-8281E2FD1C14}"/>
                </a:ext>
              </a:extLst>
            </p:cNvPr>
            <p:cNvSpPr/>
            <p:nvPr/>
          </p:nvSpPr>
          <p:spPr>
            <a:xfrm>
              <a:off x="1617134" y="2537670"/>
              <a:ext cx="838899" cy="838899"/>
            </a:xfrm>
            <a:prstGeom prst="ellips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000" dirty="0">
                  <a:solidFill>
                    <a:srgbClr val="00B050"/>
                  </a:solidFill>
                </a:rPr>
                <a:t>7</a:t>
              </a:r>
              <a:endParaRPr lang="en-US" sz="4000" dirty="0">
                <a:solidFill>
                  <a:srgbClr val="00B050"/>
                </a:solidFill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AE6F756F-568F-B248-BA15-AC43842B6291}"/>
                </a:ext>
              </a:extLst>
            </p:cNvPr>
            <p:cNvSpPr/>
            <p:nvPr/>
          </p:nvSpPr>
          <p:spPr>
            <a:xfrm>
              <a:off x="2881930" y="2537670"/>
              <a:ext cx="838899" cy="838899"/>
            </a:xfrm>
            <a:prstGeom prst="ellips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000" dirty="0">
                  <a:solidFill>
                    <a:srgbClr val="00B050"/>
                  </a:solidFill>
                </a:rPr>
                <a:t>6</a:t>
              </a:r>
              <a:endParaRPr lang="en-US" sz="4000" dirty="0">
                <a:solidFill>
                  <a:srgbClr val="00B050"/>
                </a:solidFill>
              </a:endParaRPr>
            </a:p>
          </p:txBody>
        </p:sp>
      </p:grpSp>
      <p:sp>
        <p:nvSpPr>
          <p:cNvPr id="7" name="Oval 6">
            <a:extLst>
              <a:ext uri="{FF2B5EF4-FFF2-40B4-BE49-F238E27FC236}">
                <a16:creationId xmlns:a16="http://schemas.microsoft.com/office/drawing/2014/main" id="{5569A6DC-9D6E-9C4E-86DF-D6FADF406543}"/>
              </a:ext>
            </a:extLst>
          </p:cNvPr>
          <p:cNvSpPr/>
          <p:nvPr/>
        </p:nvSpPr>
        <p:spPr>
          <a:xfrm>
            <a:off x="4146726" y="2537670"/>
            <a:ext cx="838899" cy="838899"/>
          </a:xfrm>
          <a:prstGeom prst="ellipse">
            <a:avLst/>
          </a:prstGeom>
          <a:noFill/>
          <a:ln>
            <a:solidFill>
              <a:srgbClr val="E1834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>
                <a:solidFill>
                  <a:srgbClr val="E18344"/>
                </a:solidFill>
              </a:rPr>
              <a:t>5</a:t>
            </a:r>
            <a:endParaRPr lang="en-US" sz="4000" dirty="0">
              <a:solidFill>
                <a:srgbClr val="E18344"/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16742E6-18EB-9C49-8B47-59CE4D5E5C37}"/>
              </a:ext>
            </a:extLst>
          </p:cNvPr>
          <p:cNvGrpSpPr/>
          <p:nvPr/>
        </p:nvGrpSpPr>
        <p:grpSpPr>
          <a:xfrm>
            <a:off x="5411522" y="2537669"/>
            <a:ext cx="3368492" cy="838900"/>
            <a:chOff x="5411522" y="2537669"/>
            <a:chExt cx="3368492" cy="838900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3BA75977-C3B5-104E-BE54-4374C0B8C7E5}"/>
                </a:ext>
              </a:extLst>
            </p:cNvPr>
            <p:cNvSpPr/>
            <p:nvPr/>
          </p:nvSpPr>
          <p:spPr>
            <a:xfrm>
              <a:off x="5411522" y="2537670"/>
              <a:ext cx="838899" cy="838899"/>
            </a:xfrm>
            <a:prstGeom prst="ellips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000" dirty="0">
                  <a:solidFill>
                    <a:srgbClr val="00B050"/>
                  </a:solidFill>
                </a:rPr>
                <a:t>3</a:t>
              </a:r>
              <a:endParaRPr lang="en-US" sz="4000" dirty="0">
                <a:solidFill>
                  <a:srgbClr val="00B050"/>
                </a:solidFill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2BAF5EDE-A3DB-AB40-968A-326C0A4037B2}"/>
                </a:ext>
              </a:extLst>
            </p:cNvPr>
            <p:cNvSpPr/>
            <p:nvPr/>
          </p:nvSpPr>
          <p:spPr>
            <a:xfrm>
              <a:off x="6676318" y="2537670"/>
              <a:ext cx="838899" cy="838899"/>
            </a:xfrm>
            <a:prstGeom prst="ellips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000" dirty="0">
                  <a:solidFill>
                    <a:srgbClr val="00B050"/>
                  </a:solidFill>
                </a:rPr>
                <a:t>2</a:t>
              </a:r>
              <a:endParaRPr lang="en-US" sz="4000" dirty="0">
                <a:solidFill>
                  <a:srgbClr val="00B050"/>
                </a:solidFill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200BF4A6-A885-984A-969D-05F5BCC62654}"/>
                </a:ext>
              </a:extLst>
            </p:cNvPr>
            <p:cNvSpPr/>
            <p:nvPr/>
          </p:nvSpPr>
          <p:spPr>
            <a:xfrm>
              <a:off x="7941115" y="2537669"/>
              <a:ext cx="838899" cy="838899"/>
            </a:xfrm>
            <a:prstGeom prst="ellips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000" dirty="0">
                  <a:solidFill>
                    <a:srgbClr val="00B050"/>
                  </a:solidFill>
                </a:rPr>
                <a:t>1</a:t>
              </a:r>
              <a:endParaRPr lang="en-US" sz="4000" dirty="0">
                <a:solidFill>
                  <a:srgbClr val="00B050"/>
                </a:solidFill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17EDD605-2A1C-0B47-BAAD-9CE7438896D8}"/>
              </a:ext>
            </a:extLst>
          </p:cNvPr>
          <p:cNvGrpSpPr/>
          <p:nvPr/>
        </p:nvGrpSpPr>
        <p:grpSpPr>
          <a:xfrm>
            <a:off x="4106016" y="3376569"/>
            <a:ext cx="920317" cy="1534093"/>
            <a:chOff x="4106016" y="3376569"/>
            <a:chExt cx="920317" cy="1534093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944CFAD0-1BCE-FE4B-83E0-17D1261BA7C0}"/>
                </a:ext>
              </a:extLst>
            </p:cNvPr>
            <p:cNvCxnSpPr>
              <a:cxnSpLocks/>
              <a:endCxn id="7" idx="4"/>
            </p:cNvCxnSpPr>
            <p:nvPr/>
          </p:nvCxnSpPr>
          <p:spPr>
            <a:xfrm flipV="1">
              <a:off x="4566176" y="3376569"/>
              <a:ext cx="0" cy="935372"/>
            </a:xfrm>
            <a:prstGeom prst="straightConnector1">
              <a:avLst/>
            </a:prstGeom>
            <a:ln>
              <a:solidFill>
                <a:srgbClr val="E18344"/>
              </a:solidFill>
              <a:tail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F830AB8-DD99-A147-9868-A9B8CB6FFF89}"/>
                </a:ext>
              </a:extLst>
            </p:cNvPr>
            <p:cNvSpPr txBox="1"/>
            <p:nvPr/>
          </p:nvSpPr>
          <p:spPr>
            <a:xfrm>
              <a:off x="4106016" y="4387442"/>
              <a:ext cx="92031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dirty="0">
                  <a:solidFill>
                    <a:srgbClr val="E18344"/>
                  </a:solidFill>
                </a:rPr>
                <a:t>Pivot</a:t>
              </a:r>
              <a:endParaRPr lang="en-US" sz="2800" dirty="0">
                <a:solidFill>
                  <a:srgbClr val="E18344"/>
                </a:solidFill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9BEA9FFF-3DEC-C840-93DC-9467AC00447D}"/>
              </a:ext>
            </a:extLst>
          </p:cNvPr>
          <p:cNvSpPr txBox="1"/>
          <p:nvPr/>
        </p:nvSpPr>
        <p:spPr>
          <a:xfrm>
            <a:off x="939567" y="5939406"/>
            <a:ext cx="2222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Find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pivot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swap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5406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0 L -0.55399 0.00185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708" y="93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4.07407E-6 L 0.55382 -0.00186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691" y="-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theme/theme1.xml><?xml version="1.0" encoding="utf-8"?>
<a:theme xmlns:a="http://schemas.openxmlformats.org/drawingml/2006/main" name="Custom Design">
  <a:themeElements>
    <a:clrScheme name="UW Brand">
      <a:dk1>
        <a:srgbClr val="33006F"/>
      </a:dk1>
      <a:lt1>
        <a:srgbClr val="E8D3A2"/>
      </a:lt1>
      <a:dk2>
        <a:srgbClr val="33006F"/>
      </a:dk2>
      <a:lt2>
        <a:srgbClr val="FFFFFF"/>
      </a:lt2>
      <a:accent1>
        <a:srgbClr val="33006F"/>
      </a:accent1>
      <a:accent2>
        <a:srgbClr val="E8D3A2"/>
      </a:accent2>
      <a:accent3>
        <a:srgbClr val="FFFFFF"/>
      </a:accent3>
      <a:accent4>
        <a:srgbClr val="D8D9DA"/>
      </a:accent4>
      <a:accent5>
        <a:srgbClr val="999999"/>
      </a:accent5>
      <a:accent6>
        <a:srgbClr val="917B4C"/>
      </a:accent6>
      <a:hlink>
        <a:srgbClr val="D8D9DA"/>
      </a:hlink>
      <a:folHlink>
        <a:srgbClr val="99999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Custom Design">
  <a:themeElements>
    <a:clrScheme name="4b2e83 1">
      <a:dk1>
        <a:srgbClr val="4B2E83"/>
      </a:dk1>
      <a:lt1>
        <a:srgbClr val="E8D3A2"/>
      </a:lt1>
      <a:dk2>
        <a:srgbClr val="4B2E83"/>
      </a:dk2>
      <a:lt2>
        <a:srgbClr val="FFFFFF"/>
      </a:lt2>
      <a:accent1>
        <a:srgbClr val="4B2E83"/>
      </a:accent1>
      <a:accent2>
        <a:srgbClr val="E8D3A2"/>
      </a:accent2>
      <a:accent3>
        <a:srgbClr val="FFFFFF"/>
      </a:accent3>
      <a:accent4>
        <a:srgbClr val="B2B2B2"/>
      </a:accent4>
      <a:accent5>
        <a:srgbClr val="26005C"/>
      </a:accent5>
      <a:accent6>
        <a:srgbClr val="917B4C"/>
      </a:accent6>
      <a:hlink>
        <a:srgbClr val="26005C"/>
      </a:hlink>
      <a:folHlink>
        <a:srgbClr val="33006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13803</TotalTime>
  <Words>1496</Words>
  <Application>Microsoft Macintosh PowerPoint</Application>
  <PresentationFormat>On-screen Show (4:3)</PresentationFormat>
  <Paragraphs>273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35</vt:i4>
      </vt:variant>
    </vt:vector>
  </HeadingPairs>
  <TitlesOfParts>
    <vt:vector size="46" baseType="lpstr">
      <vt:lpstr>Encode Sans Normal Black</vt:lpstr>
      <vt:lpstr>Open Sans</vt:lpstr>
      <vt:lpstr>Open Sans Light</vt:lpstr>
      <vt:lpstr>Uni Sans Regular</vt:lpstr>
      <vt:lpstr>Aharoni</vt:lpstr>
      <vt:lpstr>Arial</vt:lpstr>
      <vt:lpstr>Calibri</vt:lpstr>
      <vt:lpstr>Cambria Math</vt:lpstr>
      <vt:lpstr>Lucida Grande</vt:lpstr>
      <vt:lpstr>Custom Design</vt:lpstr>
      <vt:lpstr>1_Custom Design</vt:lpstr>
      <vt:lpstr>PowerPoint Presentation</vt:lpstr>
      <vt:lpstr>CSS143 Computer Programming (II)</vt:lpstr>
      <vt:lpstr>Re-cap</vt:lpstr>
      <vt:lpstr>Re-cap</vt:lpstr>
      <vt:lpstr>PowerPoint Presentation</vt:lpstr>
      <vt:lpstr>Quicksort</vt:lpstr>
      <vt:lpstr>Quicksort</vt:lpstr>
      <vt:lpstr>Quicksort</vt:lpstr>
      <vt:lpstr>Quicksort</vt:lpstr>
      <vt:lpstr>Quicksort</vt:lpstr>
      <vt:lpstr>Quicksort</vt:lpstr>
      <vt:lpstr>Quicksort</vt:lpstr>
      <vt:lpstr>Pivot and Swap</vt:lpstr>
      <vt:lpstr>Pivot and Swap</vt:lpstr>
      <vt:lpstr>PowerPoint Presentation</vt:lpstr>
      <vt:lpstr>Quick Sort</vt:lpstr>
      <vt:lpstr>Quick Sort</vt:lpstr>
      <vt:lpstr>TLDR</vt:lpstr>
      <vt:lpstr>PowerPoint Presentation</vt:lpstr>
      <vt:lpstr>PowerPoint Presentation</vt:lpstr>
      <vt:lpstr>Quick Sort</vt:lpstr>
      <vt:lpstr>PowerPoint Presentation</vt:lpstr>
      <vt:lpstr>PowerPoint Presentation</vt:lpstr>
      <vt:lpstr>TLDR</vt:lpstr>
      <vt:lpstr>PowerPoint Presentation</vt:lpstr>
      <vt:lpstr>Indexing</vt:lpstr>
      <vt:lpstr>Indexing</vt:lpstr>
      <vt:lpstr>Indexing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Bridge Crossing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Alanya Cannon</dc:creator>
  <cp:lastModifiedBy>Peng Du</cp:lastModifiedBy>
  <cp:revision>1136</cp:revision>
  <cp:lastPrinted>2016-02-10T20:19:12Z</cp:lastPrinted>
  <dcterms:created xsi:type="dcterms:W3CDTF">2014-10-14T00:51:43Z</dcterms:created>
  <dcterms:modified xsi:type="dcterms:W3CDTF">2020-12-03T01:28:37Z</dcterms:modified>
</cp:coreProperties>
</file>